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2B4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72F3B-5D18-E4D4-4C9D-9AB7DAC2B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F63D7B-2C2E-E946-3AA4-12DF9FE61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C95F6D-D535-75BC-36EE-D9671792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04/09/2024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3966B8-04E9-0430-A7AE-2044A5D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34E8B1-51F9-A0A3-B763-4317B241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74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08B63-AB95-7A2E-8AB3-EA7278955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D56C5C2-F14E-0DEC-194B-89E0C1C25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C9BD0-82F9-0896-F65D-FCDD832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04/09/2024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68CFF5-1784-02D7-DB34-E4366908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794C5E-7FFD-0314-4828-70ACA620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85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3B09DA-9950-F47B-93FC-B93A61046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2353BA4-DF69-43F1-999A-5A94CF0F6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04D4DE-253A-44F0-44BF-5AFB86FB5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04/09/2024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F9FFB5-C315-CB27-575B-51A0D467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076EB-C5EE-9898-559B-1845D2CB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73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F999C-58BB-4B0E-79A5-01F5D32A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947E80-EECF-02AE-1342-B6F0AF795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D1FEEE-2B7F-8819-54A3-9AE5B54F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04/09/2024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385D14-C069-11B0-C831-AE1A46E6C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7F3112-E7F9-1350-D224-13B2A513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57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36A40F-8DB3-1178-977F-27EFBB99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FA2181-BCF5-274B-482F-135383A22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786F8D-5188-5EBA-CFE5-83F6C19FA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04/09/2024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FB988B-FD52-3C33-6441-15F8E1D3B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A2829E-D749-544E-CA66-A6DFBD82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59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6062F-81A8-61B4-1C8B-7E97BA86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E4DE44-6BEE-0F82-ACE7-D3A337998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37C399-F9DF-4D9E-1EA2-6E32599E8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DAB650-E2B7-2F2A-ECFC-EBF3ECC7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04/09/2024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4099FE-7196-DEDB-DACD-DCF6FAB3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11CB78-8059-5D3E-011E-950D3F58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98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128A5-0872-F8E4-5A41-AF0D2133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0E2D63-1D3C-AF3D-0DE4-ACF191A51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28316F4-EDC9-5869-4744-7CA3F6124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78ACDC8-D69C-B083-B46D-7A1BAAC52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0003DAA-5DD0-94F5-43C4-92E34637D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358A9B8-3C0F-75E6-4CE0-02C265FB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04/09/2024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2FCAB37-3125-3C72-21B7-48E8ACA9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64D9E8D-9FF7-FC4D-7E24-151D05BE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80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B6989-5182-1940-872C-B82F4855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DDC3C49-9008-4164-0BBE-91BD741E0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04/09/2024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E03715-B9CB-F1E7-F31F-12791DA2D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EB2B5E3-50EB-C650-9B8D-2ECC3066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07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32E5A9-2CB8-3C36-D5C0-2E2AF6DD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04/09/2024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DEE75C8-232A-DB85-9E79-233E9A8F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3A4D89-5C07-CABB-9849-A7F63736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0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50E8A7-A507-EC70-F9E7-E7DFC569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46B0F1-C10D-2093-E1E7-C3CC1050A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A61834F-B8EB-B7FA-905C-B81F357B1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C76582-9F90-B174-7FCC-4F3835745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04/09/2024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63B790-0297-9D48-C8FC-02009B43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ED35E1-7B54-E538-A140-30229B40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30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3FCA3-76F5-4F21-1477-A89AF48C4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8A69C79-09CF-4EDF-CC5D-17128B178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ADD3B8-13E8-E974-E7BD-0D22AA3EF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4C9319-24B1-67BC-F070-575D1112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04/09/2024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ABFB3B-F2B6-E469-8714-4FE1E2D9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BB7227-B9A9-27FC-AC88-2953DC98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11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A41D37B-75E2-AB9C-EAF5-FE3B5670B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3D6F5C-6C35-D653-7232-7FECAF802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E3C8CA-16B4-451C-EA03-5844C04C0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63E74-DB20-434A-9F24-407CC316E493}" type="datetimeFigureOut">
              <a:rPr lang="pt-BR" smtClean="0"/>
              <a:t>04/09/2024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651475-BD7B-43BD-83D1-1304779CB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A9F68E-4924-6B35-BC90-EFE525694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24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471BBA4-5233-91BD-7511-8360634E6364}"/>
              </a:ext>
            </a:extLst>
          </p:cNvPr>
          <p:cNvSpPr txBox="1"/>
          <p:nvPr/>
        </p:nvSpPr>
        <p:spPr>
          <a:xfrm>
            <a:off x="728662" y="1500455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Tutorial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663E867-DE06-A938-6FE7-96A4FF66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6667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3733174-605D-C84B-C896-A15DA39FF059}"/>
              </a:ext>
            </a:extLst>
          </p:cNvPr>
          <p:cNvSpPr txBox="1"/>
          <p:nvPr/>
        </p:nvSpPr>
        <p:spPr>
          <a:xfrm>
            <a:off x="495299" y="2823894"/>
            <a:ext cx="3943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Como realizar avaliação de Processo seletivo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424D2EE-20BD-8153-A97A-B905942BD6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722" t="7778" r="20903" b="43457"/>
          <a:stretch/>
        </p:blipFill>
        <p:spPr>
          <a:xfrm>
            <a:off x="4457700" y="2294467"/>
            <a:ext cx="7239001" cy="334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3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7BB2663-1F15-C22E-F050-95A2EE75AC43}"/>
              </a:ext>
            </a:extLst>
          </p:cNvPr>
          <p:cNvSpPr txBox="1"/>
          <p:nvPr/>
        </p:nvSpPr>
        <p:spPr>
          <a:xfrm>
            <a:off x="476250" y="1229354"/>
            <a:ext cx="230928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Após entrar no sistema Bionorte na sua área restrita, o docente avaliador irá clicar em </a:t>
            </a:r>
            <a:r>
              <a:rPr lang="pt-BR" u="sng" dirty="0"/>
              <a:t>PROCESSO SELETIVO</a:t>
            </a:r>
            <a:r>
              <a:rPr lang="pt-BR" dirty="0"/>
              <a:t>, depois em </a:t>
            </a:r>
            <a:r>
              <a:rPr lang="pt-BR" u="sng" dirty="0"/>
              <a:t>PROCESSO SELETIVO  </a:t>
            </a:r>
            <a:r>
              <a:rPr lang="pt-BR" dirty="0"/>
              <a:t>novamente. Em seguida, aparecerá uma tela com todos os processos seletivos passados e atuais. Dessa forma, o avaliador irá clicar  no processo que deseja avaliar e, em seguida, clicar em </a:t>
            </a:r>
            <a:r>
              <a:rPr lang="pt-BR" u="sng" dirty="0"/>
              <a:t>ABRIR SELEÇÃO,</a:t>
            </a:r>
            <a:r>
              <a:rPr lang="pt-BR" dirty="0"/>
              <a:t> conforme mostra a imagem.</a:t>
            </a:r>
            <a:endParaRPr lang="pt-BR" u="sng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FBCF7CF-7EFF-0B1A-BCFC-0DFBA1B775E3}"/>
              </a:ext>
            </a:extLst>
          </p:cNvPr>
          <p:cNvSpPr txBox="1"/>
          <p:nvPr/>
        </p:nvSpPr>
        <p:spPr>
          <a:xfrm>
            <a:off x="476250" y="391581"/>
            <a:ext cx="5396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Avaliar currículo de candidato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60CB098-06DD-3596-3A15-12B68F1523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78" b="7778"/>
          <a:stretch/>
        </p:blipFill>
        <p:spPr>
          <a:xfrm>
            <a:off x="2785533" y="1672974"/>
            <a:ext cx="9406467" cy="4468072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7AF9F51C-7D74-0DCD-991A-661207054071}"/>
              </a:ext>
            </a:extLst>
          </p:cNvPr>
          <p:cNvSpPr/>
          <p:nvPr/>
        </p:nvSpPr>
        <p:spPr>
          <a:xfrm>
            <a:off x="2802466" y="1975984"/>
            <a:ext cx="1059374" cy="1330592"/>
          </a:xfrm>
          <a:prstGeom prst="rect">
            <a:avLst/>
          </a:prstGeom>
          <a:solidFill>
            <a:srgbClr val="385723"/>
          </a:solidFill>
          <a:ln>
            <a:solidFill>
              <a:srgbClr val="2B4719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F1633BFA-5361-E24D-012D-219CEF252434}"/>
              </a:ext>
            </a:extLst>
          </p:cNvPr>
          <p:cNvCxnSpPr>
            <a:cxnSpLocks/>
          </p:cNvCxnSpPr>
          <p:nvPr/>
        </p:nvCxnSpPr>
        <p:spPr>
          <a:xfrm flipH="1">
            <a:off x="3277640" y="2870200"/>
            <a:ext cx="396893" cy="558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E59A7D4C-F785-F81F-22C1-4E6E8CC8FC71}"/>
              </a:ext>
            </a:extLst>
          </p:cNvPr>
          <p:cNvCxnSpPr>
            <a:cxnSpLocks/>
          </p:cNvCxnSpPr>
          <p:nvPr/>
        </p:nvCxnSpPr>
        <p:spPr>
          <a:xfrm flipV="1">
            <a:off x="3039533" y="3907010"/>
            <a:ext cx="268261" cy="6355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36E15A45-DEC8-2368-B877-78BFBFCBE903}"/>
              </a:ext>
            </a:extLst>
          </p:cNvPr>
          <p:cNvCxnSpPr>
            <a:cxnSpLocks/>
          </p:cNvCxnSpPr>
          <p:nvPr/>
        </p:nvCxnSpPr>
        <p:spPr>
          <a:xfrm flipH="1">
            <a:off x="5377373" y="1820334"/>
            <a:ext cx="396893" cy="558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FA18E3C9-7356-4E0A-F0A4-99762C7362E1}"/>
              </a:ext>
            </a:extLst>
          </p:cNvPr>
          <p:cNvCxnSpPr>
            <a:cxnSpLocks/>
          </p:cNvCxnSpPr>
          <p:nvPr/>
        </p:nvCxnSpPr>
        <p:spPr>
          <a:xfrm flipH="1">
            <a:off x="8535440" y="5334000"/>
            <a:ext cx="396893" cy="558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2E6490E-0E17-80E8-2ABB-CC5069F2A8A1}"/>
              </a:ext>
            </a:extLst>
          </p:cNvPr>
          <p:cNvSpPr txBox="1"/>
          <p:nvPr/>
        </p:nvSpPr>
        <p:spPr>
          <a:xfrm flipH="1">
            <a:off x="3645747" y="25008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74663DE-D8CD-AB80-032B-1727439E9437}"/>
              </a:ext>
            </a:extLst>
          </p:cNvPr>
          <p:cNvSpPr txBox="1"/>
          <p:nvPr/>
        </p:nvSpPr>
        <p:spPr>
          <a:xfrm flipH="1">
            <a:off x="3043112" y="4387915"/>
            <a:ext cx="23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F84E503-5CEB-3EEA-9166-FB02F9CA6519}"/>
              </a:ext>
            </a:extLst>
          </p:cNvPr>
          <p:cNvSpPr txBox="1"/>
          <p:nvPr/>
        </p:nvSpPr>
        <p:spPr>
          <a:xfrm flipH="1">
            <a:off x="5706531" y="1590639"/>
            <a:ext cx="24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2BF7FFE-997C-E3B8-6461-06B546D6BEDF}"/>
              </a:ext>
            </a:extLst>
          </p:cNvPr>
          <p:cNvSpPr txBox="1"/>
          <p:nvPr/>
        </p:nvSpPr>
        <p:spPr>
          <a:xfrm flipH="1">
            <a:off x="8809566" y="5000360"/>
            <a:ext cx="24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8440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A053324-59D0-C75C-9FD1-29133512C20C}"/>
              </a:ext>
            </a:extLst>
          </p:cNvPr>
          <p:cNvSpPr txBox="1"/>
          <p:nvPr/>
        </p:nvSpPr>
        <p:spPr>
          <a:xfrm>
            <a:off x="460911" y="1353736"/>
            <a:ext cx="4128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Após abrir a seleção, o avaliador deve clicar em CURRÍCULO para visualizar os arquivos referentes ao currículo de cada candidato.</a:t>
            </a:r>
            <a:endParaRPr lang="pt-BR" u="sng" dirty="0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50385688-BEFF-41CC-77C5-89C70E7861D5}"/>
              </a:ext>
            </a:extLst>
          </p:cNvPr>
          <p:cNvCxnSpPr/>
          <p:nvPr/>
        </p:nvCxnSpPr>
        <p:spPr>
          <a:xfrm flipH="1">
            <a:off x="3300403" y="4194188"/>
            <a:ext cx="719666" cy="764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37496AA6-2C46-4BAB-C86D-95925864C59B}"/>
              </a:ext>
            </a:extLst>
          </p:cNvPr>
          <p:cNvSpPr txBox="1"/>
          <p:nvPr/>
        </p:nvSpPr>
        <p:spPr>
          <a:xfrm>
            <a:off x="476250" y="391581"/>
            <a:ext cx="5396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Avaliar currículo de candidato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8EFB7E3-4D47-C1F2-3322-CA6B77B6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02" r="56459" b="36543"/>
          <a:stretch/>
        </p:blipFill>
        <p:spPr>
          <a:xfrm>
            <a:off x="476250" y="2847190"/>
            <a:ext cx="4841165" cy="3474521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F0D7A67E-E59F-87C8-FD04-96B1F6FEFFDF}"/>
              </a:ext>
            </a:extLst>
          </p:cNvPr>
          <p:cNvSpPr/>
          <p:nvPr/>
        </p:nvSpPr>
        <p:spPr>
          <a:xfrm>
            <a:off x="540296" y="3246180"/>
            <a:ext cx="1237703" cy="1520553"/>
          </a:xfrm>
          <a:prstGeom prst="rect">
            <a:avLst/>
          </a:prstGeom>
          <a:solidFill>
            <a:srgbClr val="385723"/>
          </a:solidFill>
          <a:ln>
            <a:solidFill>
              <a:srgbClr val="2B4719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0094E71E-2622-CBAE-4E4B-086BDA7277C7}"/>
              </a:ext>
            </a:extLst>
          </p:cNvPr>
          <p:cNvCxnSpPr>
            <a:cxnSpLocks/>
          </p:cNvCxnSpPr>
          <p:nvPr/>
        </p:nvCxnSpPr>
        <p:spPr>
          <a:xfrm>
            <a:off x="1632767" y="3415038"/>
            <a:ext cx="604289" cy="740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F50C1D71-2FB1-1FF5-6A39-E71368EC1B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20" r="29722" b="15926"/>
          <a:stretch/>
        </p:blipFill>
        <p:spPr>
          <a:xfrm>
            <a:off x="5473097" y="2847190"/>
            <a:ext cx="6317449" cy="385576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56DBBD-A1A8-67E2-5841-1C229B0FA679}"/>
              </a:ext>
            </a:extLst>
          </p:cNvPr>
          <p:cNvSpPr txBox="1"/>
          <p:nvPr/>
        </p:nvSpPr>
        <p:spPr>
          <a:xfrm>
            <a:off x="6290542" y="1353736"/>
            <a:ext cx="5440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seguida, aparecerá todos os candidatos que se inscreveram no Processo seletivo. Para analisar o currículo, deve-se clicar em </a:t>
            </a:r>
            <a:r>
              <a:rPr lang="pt-BR" u="sng" dirty="0"/>
              <a:t>PONTUAÇÃO.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2C965F8-6D79-E270-8F39-60283C32D2ED}"/>
              </a:ext>
            </a:extLst>
          </p:cNvPr>
          <p:cNvCxnSpPr>
            <a:cxnSpLocks/>
          </p:cNvCxnSpPr>
          <p:nvPr/>
        </p:nvCxnSpPr>
        <p:spPr>
          <a:xfrm flipV="1">
            <a:off x="10940994" y="4178677"/>
            <a:ext cx="122100" cy="6981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C52F9C1B-D2B0-1A89-D8E8-915A9C1CA2A5}"/>
              </a:ext>
            </a:extLst>
          </p:cNvPr>
          <p:cNvSpPr/>
          <p:nvPr/>
        </p:nvSpPr>
        <p:spPr>
          <a:xfrm>
            <a:off x="5473097" y="3149406"/>
            <a:ext cx="1015167" cy="1271519"/>
          </a:xfrm>
          <a:prstGeom prst="rect">
            <a:avLst/>
          </a:prstGeom>
          <a:solidFill>
            <a:srgbClr val="385723"/>
          </a:solidFill>
          <a:ln>
            <a:solidFill>
              <a:srgbClr val="2B4719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50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44FEC8E-FC82-8F5D-5006-A836D11947A6}"/>
              </a:ext>
            </a:extLst>
          </p:cNvPr>
          <p:cNvSpPr txBox="1"/>
          <p:nvPr/>
        </p:nvSpPr>
        <p:spPr>
          <a:xfrm>
            <a:off x="626218" y="1801731"/>
            <a:ext cx="26341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seguida, uma tela mostrará todas as produções anexadas pelo candidato. Para atribuir pontuação, o avaliador deve clicar em </a:t>
            </a:r>
            <a:r>
              <a:rPr lang="pt-BR" u="sng" dirty="0"/>
              <a:t>LANÇAR PONTUAÇAO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8453677-1812-CC36-695A-5BA021F8265D}"/>
              </a:ext>
            </a:extLst>
          </p:cNvPr>
          <p:cNvSpPr/>
          <p:nvPr/>
        </p:nvSpPr>
        <p:spPr>
          <a:xfrm>
            <a:off x="7671591" y="3713259"/>
            <a:ext cx="271762" cy="95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8765A46-1A1F-F43D-7F42-7981544E3CCB}"/>
              </a:ext>
            </a:extLst>
          </p:cNvPr>
          <p:cNvSpPr/>
          <p:nvPr/>
        </p:nvSpPr>
        <p:spPr>
          <a:xfrm>
            <a:off x="7482177" y="3866984"/>
            <a:ext cx="691764" cy="95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E605FB6-FAC7-309C-61FA-EEF88B48EE52}"/>
              </a:ext>
            </a:extLst>
          </p:cNvPr>
          <p:cNvSpPr/>
          <p:nvPr/>
        </p:nvSpPr>
        <p:spPr>
          <a:xfrm>
            <a:off x="7482177" y="5218051"/>
            <a:ext cx="1121134" cy="102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19CF82-5FA0-FBC4-13A6-FEAC8C05841B}"/>
              </a:ext>
            </a:extLst>
          </p:cNvPr>
          <p:cNvSpPr/>
          <p:nvPr/>
        </p:nvSpPr>
        <p:spPr>
          <a:xfrm>
            <a:off x="7482178" y="5532208"/>
            <a:ext cx="397566" cy="102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B042970C-AB6B-D6A8-9848-BE5773E69D66}"/>
              </a:ext>
            </a:extLst>
          </p:cNvPr>
          <p:cNvSpPr/>
          <p:nvPr/>
        </p:nvSpPr>
        <p:spPr>
          <a:xfrm>
            <a:off x="7719298" y="4191384"/>
            <a:ext cx="246491" cy="70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ABB49BE-279E-0E81-36EE-43ABF13744A1}"/>
              </a:ext>
            </a:extLst>
          </p:cNvPr>
          <p:cNvSpPr txBox="1"/>
          <p:nvPr/>
        </p:nvSpPr>
        <p:spPr>
          <a:xfrm>
            <a:off x="476250" y="391581"/>
            <a:ext cx="5396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Avaliar currículo de candidato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D9A128-0967-BF3F-04AD-CBF45BF5E3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84" r="17891" b="15477"/>
          <a:stretch/>
        </p:blipFill>
        <p:spPr>
          <a:xfrm>
            <a:off x="3366505" y="1677097"/>
            <a:ext cx="8705585" cy="4570605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DEA73084-7652-0ECD-F595-50C028F8A57E}"/>
              </a:ext>
            </a:extLst>
          </p:cNvPr>
          <p:cNvCxnSpPr>
            <a:cxnSpLocks/>
          </p:cNvCxnSpPr>
          <p:nvPr/>
        </p:nvCxnSpPr>
        <p:spPr>
          <a:xfrm>
            <a:off x="10693935" y="2817393"/>
            <a:ext cx="604289" cy="740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9E0C1CAA-6DDC-76AC-F128-C4B7654C3A62}"/>
              </a:ext>
            </a:extLst>
          </p:cNvPr>
          <p:cNvCxnSpPr>
            <a:cxnSpLocks/>
          </p:cNvCxnSpPr>
          <p:nvPr/>
        </p:nvCxnSpPr>
        <p:spPr>
          <a:xfrm>
            <a:off x="10846335" y="2969793"/>
            <a:ext cx="604289" cy="740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CDD079A5-7834-E8FC-0BE5-C2F6D6BE64D2}"/>
              </a:ext>
            </a:extLst>
          </p:cNvPr>
          <p:cNvSpPr/>
          <p:nvPr/>
        </p:nvSpPr>
        <p:spPr>
          <a:xfrm>
            <a:off x="3383923" y="2068400"/>
            <a:ext cx="1188077" cy="1489246"/>
          </a:xfrm>
          <a:prstGeom prst="rect">
            <a:avLst/>
          </a:prstGeom>
          <a:solidFill>
            <a:srgbClr val="385723"/>
          </a:solidFill>
          <a:ln>
            <a:solidFill>
              <a:srgbClr val="2B4719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45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AABCE9C-BBD6-D58D-7474-861465911299}"/>
              </a:ext>
            </a:extLst>
          </p:cNvPr>
          <p:cNvSpPr txBox="1"/>
          <p:nvPr/>
        </p:nvSpPr>
        <p:spPr>
          <a:xfrm>
            <a:off x="631539" y="1502688"/>
            <a:ext cx="26341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seguida, deve clicar no nome do arquivo que está no campo COMPROVANTE, para visualizar o arquivo e analisar a produção. Após a analise, o avaliador deve atribuir a pontuação da produção no campo correspondente.</a:t>
            </a:r>
          </a:p>
          <a:p>
            <a:pPr algn="just"/>
            <a:endParaRPr lang="pt-BR" dirty="0"/>
          </a:p>
          <a:p>
            <a:pPr algn="just"/>
            <a:r>
              <a:rPr lang="pt-BR" dirty="0">
                <a:solidFill>
                  <a:srgbClr val="FF0000"/>
                </a:solidFill>
              </a:rPr>
              <a:t>ATENÇÃO: o avaliador deve lançar o numero de produções anexadas pelo candidatado e não o valor da pontuação de cada produção, pois é o sistema que fará a soma.</a:t>
            </a:r>
          </a:p>
          <a:p>
            <a:pPr algn="just"/>
            <a:endParaRPr lang="pt-BR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1DE656D4-E9CC-896B-0816-B2F577301E8E}"/>
              </a:ext>
            </a:extLst>
          </p:cNvPr>
          <p:cNvCxnSpPr>
            <a:cxnSpLocks/>
          </p:cNvCxnSpPr>
          <p:nvPr/>
        </p:nvCxnSpPr>
        <p:spPr>
          <a:xfrm flipH="1">
            <a:off x="7103535" y="3287271"/>
            <a:ext cx="575734" cy="8662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702CD728-F565-7918-9BFB-E6BAB1DF9C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254" r="17929" b="16826"/>
          <a:stretch/>
        </p:blipFill>
        <p:spPr>
          <a:xfrm>
            <a:off x="3265713" y="1625651"/>
            <a:ext cx="8926287" cy="4583559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863E9F7C-0552-5C1D-E47A-0EC4ABB72D29}"/>
              </a:ext>
            </a:extLst>
          </p:cNvPr>
          <p:cNvCxnSpPr>
            <a:cxnSpLocks/>
          </p:cNvCxnSpPr>
          <p:nvPr/>
        </p:nvCxnSpPr>
        <p:spPr>
          <a:xfrm flipH="1">
            <a:off x="8790155" y="3851649"/>
            <a:ext cx="711654" cy="5198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84A169E6-0E4F-C6D8-A96F-E2909213A4F0}"/>
              </a:ext>
            </a:extLst>
          </p:cNvPr>
          <p:cNvSpPr/>
          <p:nvPr/>
        </p:nvSpPr>
        <p:spPr>
          <a:xfrm>
            <a:off x="6801394" y="4371482"/>
            <a:ext cx="2264229" cy="1743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A34D0187-8AB9-0F88-D64D-F11D3B7003D7}"/>
              </a:ext>
            </a:extLst>
          </p:cNvPr>
          <p:cNvCxnSpPr>
            <a:cxnSpLocks/>
          </p:cNvCxnSpPr>
          <p:nvPr/>
        </p:nvCxnSpPr>
        <p:spPr>
          <a:xfrm flipV="1">
            <a:off x="7022243" y="5314781"/>
            <a:ext cx="384401" cy="5700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54BE56-8025-B9DD-D2B1-4F8B6DD16FFD}"/>
              </a:ext>
            </a:extLst>
          </p:cNvPr>
          <p:cNvSpPr txBox="1"/>
          <p:nvPr/>
        </p:nvSpPr>
        <p:spPr>
          <a:xfrm>
            <a:off x="476250" y="391581"/>
            <a:ext cx="5396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Avaliar currículo de candidato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21816BC-0D6B-DADE-F1FE-4FB2095CCEBB}"/>
              </a:ext>
            </a:extLst>
          </p:cNvPr>
          <p:cNvSpPr/>
          <p:nvPr/>
        </p:nvSpPr>
        <p:spPr>
          <a:xfrm>
            <a:off x="3265713" y="2007440"/>
            <a:ext cx="1254036" cy="1502114"/>
          </a:xfrm>
          <a:prstGeom prst="rect">
            <a:avLst/>
          </a:prstGeom>
          <a:solidFill>
            <a:srgbClr val="385723"/>
          </a:solidFill>
          <a:ln>
            <a:solidFill>
              <a:srgbClr val="2B4719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92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6DC7C89-8E2F-37A8-7DD3-382EAB69CBCB}"/>
              </a:ext>
            </a:extLst>
          </p:cNvPr>
          <p:cNvSpPr txBox="1"/>
          <p:nvPr/>
        </p:nvSpPr>
        <p:spPr>
          <a:xfrm>
            <a:off x="602994" y="945579"/>
            <a:ext cx="5269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Caso o avaliador identifique que a produção anexada não corresponde ao tipo de produção em que ela está disponível, pode-se migra para o tipo de produção adequada. Para isso, basta clicar em </a:t>
            </a:r>
            <a:r>
              <a:rPr lang="pt-BR" u="sng" dirty="0"/>
              <a:t>MIGRAR PARA OUTRO TIPO DE PRODUÇÃO.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B28B60C-DE61-951B-7705-BB79052370EA}"/>
              </a:ext>
            </a:extLst>
          </p:cNvPr>
          <p:cNvSpPr txBox="1"/>
          <p:nvPr/>
        </p:nvSpPr>
        <p:spPr>
          <a:xfrm>
            <a:off x="476250" y="391581"/>
            <a:ext cx="5396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Avaliar currículo de candidato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33E3234-1C93-60A7-B142-3CD74A4869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53" t="17804" r="17891" b="15477"/>
          <a:stretch/>
        </p:blipFill>
        <p:spPr>
          <a:xfrm>
            <a:off x="217527" y="2551612"/>
            <a:ext cx="6817051" cy="4012764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2438415A-9CDB-0AAE-5015-3A6269C3DEB4}"/>
              </a:ext>
            </a:extLst>
          </p:cNvPr>
          <p:cNvCxnSpPr>
            <a:cxnSpLocks/>
          </p:cNvCxnSpPr>
          <p:nvPr/>
        </p:nvCxnSpPr>
        <p:spPr>
          <a:xfrm>
            <a:off x="6313714" y="2969622"/>
            <a:ext cx="142809" cy="7851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9315D8CA-4824-A1E1-456D-A29E9F7B06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500" t="25905" r="30214" b="22666"/>
          <a:stretch/>
        </p:blipFill>
        <p:spPr>
          <a:xfrm>
            <a:off x="7184759" y="2699658"/>
            <a:ext cx="4789714" cy="352697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6D9D7B5-7A70-105F-8603-4BCB4D593F11}"/>
              </a:ext>
            </a:extLst>
          </p:cNvPr>
          <p:cNvSpPr txBox="1"/>
          <p:nvPr/>
        </p:nvSpPr>
        <p:spPr>
          <a:xfrm>
            <a:off x="6922302" y="1102264"/>
            <a:ext cx="5269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seguida, deve-se clicar em </a:t>
            </a:r>
            <a:r>
              <a:rPr lang="pt-BR" u="sng" dirty="0"/>
              <a:t>TIPO DE PRODUÇÃO </a:t>
            </a:r>
            <a:r>
              <a:rPr lang="pt-BR" dirty="0"/>
              <a:t>e escolher a produção correspondente ao anexado. Em seguida, clicar em </a:t>
            </a:r>
            <a:r>
              <a:rPr lang="pt-BR" u="sng" dirty="0"/>
              <a:t>MIGRAR.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02342BD8-7D7B-C128-3995-E22E6B514FCB}"/>
              </a:ext>
            </a:extLst>
          </p:cNvPr>
          <p:cNvCxnSpPr>
            <a:cxnSpLocks/>
          </p:cNvCxnSpPr>
          <p:nvPr/>
        </p:nvCxnSpPr>
        <p:spPr>
          <a:xfrm>
            <a:off x="10837817" y="4557994"/>
            <a:ext cx="142809" cy="7851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E5ECB1B0-9F9D-1A38-DE3D-5190ACC84B4A}"/>
              </a:ext>
            </a:extLst>
          </p:cNvPr>
          <p:cNvCxnSpPr>
            <a:cxnSpLocks/>
          </p:cNvCxnSpPr>
          <p:nvPr/>
        </p:nvCxnSpPr>
        <p:spPr>
          <a:xfrm flipV="1">
            <a:off x="8316685" y="6052936"/>
            <a:ext cx="482444" cy="6439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42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246B02-C82B-A00F-92AC-5F0E42BA967B}"/>
              </a:ext>
            </a:extLst>
          </p:cNvPr>
          <p:cNvSpPr txBox="1"/>
          <p:nvPr/>
        </p:nvSpPr>
        <p:spPr>
          <a:xfrm>
            <a:off x="502376" y="469958"/>
            <a:ext cx="5396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Avaliar Projeto de Tese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D87EDC0-5630-3111-57F5-340062A43500}"/>
              </a:ext>
            </a:extLst>
          </p:cNvPr>
          <p:cNvSpPr txBox="1"/>
          <p:nvPr/>
        </p:nvSpPr>
        <p:spPr>
          <a:xfrm>
            <a:off x="139336" y="1508123"/>
            <a:ext cx="5269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avaliar o Projeto de tese dos candidatos, o avaliador deve ir em </a:t>
            </a:r>
            <a:r>
              <a:rPr lang="pt-BR" u="sng" dirty="0"/>
              <a:t>Projeto de Tese </a:t>
            </a:r>
            <a:r>
              <a:rPr lang="pt-BR" dirty="0"/>
              <a:t>e clicar em </a:t>
            </a:r>
            <a:r>
              <a:rPr lang="pt-BR" u="sng" dirty="0"/>
              <a:t>AVALIADORES.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D5712D6-B826-CEE0-39C4-AF1E3F26E5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46" r="55738" b="37016"/>
          <a:stretch/>
        </p:blipFill>
        <p:spPr>
          <a:xfrm>
            <a:off x="139336" y="2747595"/>
            <a:ext cx="5396442" cy="378822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DC227B9C-C0C3-19DB-7F88-28950B64A02F}"/>
              </a:ext>
            </a:extLst>
          </p:cNvPr>
          <p:cNvSpPr/>
          <p:nvPr/>
        </p:nvSpPr>
        <p:spPr>
          <a:xfrm>
            <a:off x="160021" y="3196889"/>
            <a:ext cx="1410789" cy="1732894"/>
          </a:xfrm>
          <a:prstGeom prst="rect">
            <a:avLst/>
          </a:prstGeom>
          <a:solidFill>
            <a:srgbClr val="385723"/>
          </a:solidFill>
          <a:ln>
            <a:solidFill>
              <a:srgbClr val="2B4719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AC6DADA3-7957-FBF8-6607-E8324EF5E49F}"/>
              </a:ext>
            </a:extLst>
          </p:cNvPr>
          <p:cNvCxnSpPr>
            <a:cxnSpLocks/>
          </p:cNvCxnSpPr>
          <p:nvPr/>
        </p:nvCxnSpPr>
        <p:spPr>
          <a:xfrm flipH="1">
            <a:off x="2936722" y="4641711"/>
            <a:ext cx="527750" cy="5761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m 19">
            <a:extLst>
              <a:ext uri="{FF2B5EF4-FFF2-40B4-BE49-F238E27FC236}">
                <a16:creationId xmlns:a16="http://schemas.microsoft.com/office/drawing/2014/main" id="{55B5E94E-E9A0-2CA3-16EB-3B57DD4F18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000" t="12952" r="20642" b="15048"/>
          <a:stretch/>
        </p:blipFill>
        <p:spPr>
          <a:xfrm>
            <a:off x="5772074" y="2711648"/>
            <a:ext cx="6419926" cy="3860125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ABB49261-6151-F573-E353-43A396FDCA8E}"/>
              </a:ext>
            </a:extLst>
          </p:cNvPr>
          <p:cNvSpPr txBox="1"/>
          <p:nvPr/>
        </p:nvSpPr>
        <p:spPr>
          <a:xfrm>
            <a:off x="6096000" y="1481227"/>
            <a:ext cx="5269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seguida, aparecerá os candidatos e seus projetos de Tese. Para avaliar, deve-se clicar em </a:t>
            </a:r>
            <a:r>
              <a:rPr lang="pt-BR" u="sng" dirty="0"/>
              <a:t>EDITAR SITUAÇÃO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DCA11265-B366-8A45-DC2C-E33E7FCEA957}"/>
              </a:ext>
            </a:extLst>
          </p:cNvPr>
          <p:cNvCxnSpPr>
            <a:cxnSpLocks/>
          </p:cNvCxnSpPr>
          <p:nvPr/>
        </p:nvCxnSpPr>
        <p:spPr>
          <a:xfrm flipV="1">
            <a:off x="11286309" y="3844889"/>
            <a:ext cx="351817" cy="8664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extLst>
              <a:ext uri="{FF2B5EF4-FFF2-40B4-BE49-F238E27FC236}">
                <a16:creationId xmlns:a16="http://schemas.microsoft.com/office/drawing/2014/main" id="{B3480F44-1387-C3F4-D2BC-51C96397D208}"/>
              </a:ext>
            </a:extLst>
          </p:cNvPr>
          <p:cNvSpPr/>
          <p:nvPr/>
        </p:nvSpPr>
        <p:spPr>
          <a:xfrm>
            <a:off x="312421" y="3349289"/>
            <a:ext cx="1410789" cy="1732894"/>
          </a:xfrm>
          <a:prstGeom prst="rect">
            <a:avLst/>
          </a:prstGeom>
          <a:solidFill>
            <a:srgbClr val="385723"/>
          </a:solidFill>
          <a:ln>
            <a:solidFill>
              <a:srgbClr val="2B4719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016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12F083F-EDC5-253C-5ECD-1881A03E8ACC}"/>
              </a:ext>
            </a:extLst>
          </p:cNvPr>
          <p:cNvSpPr txBox="1"/>
          <p:nvPr/>
        </p:nvSpPr>
        <p:spPr>
          <a:xfrm>
            <a:off x="502376" y="469958"/>
            <a:ext cx="5396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Avaliar Projeto de Tese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A95E1F7-9916-48BF-83EC-0B16D89FEA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71" t="18412" r="20500" b="15302"/>
          <a:stretch/>
        </p:blipFill>
        <p:spPr>
          <a:xfrm>
            <a:off x="85589" y="2726113"/>
            <a:ext cx="6270171" cy="400125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00D8CD0-90FA-4563-342D-85C6B93E000B}"/>
              </a:ext>
            </a:extLst>
          </p:cNvPr>
          <p:cNvSpPr txBox="1"/>
          <p:nvPr/>
        </p:nvSpPr>
        <p:spPr>
          <a:xfrm>
            <a:off x="423587" y="1701329"/>
            <a:ext cx="5269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seguida, deve-se adicionar o avaliador. Quem adiciona o avaliador é somente o coordenador Estadual.</a:t>
            </a:r>
            <a:endParaRPr lang="pt-BR" u="sng" dirty="0"/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5002A69B-D6B8-99C2-9253-6A678C99309B}"/>
              </a:ext>
            </a:extLst>
          </p:cNvPr>
          <p:cNvCxnSpPr>
            <a:cxnSpLocks/>
          </p:cNvCxnSpPr>
          <p:nvPr/>
        </p:nvCxnSpPr>
        <p:spPr>
          <a:xfrm>
            <a:off x="4972594" y="5286103"/>
            <a:ext cx="720691" cy="6834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6228C6C4-F210-712D-3F23-D2F2689A54F0}"/>
              </a:ext>
            </a:extLst>
          </p:cNvPr>
          <p:cNvCxnSpPr>
            <a:cxnSpLocks/>
          </p:cNvCxnSpPr>
          <p:nvPr/>
        </p:nvCxnSpPr>
        <p:spPr>
          <a:xfrm flipH="1" flipV="1">
            <a:off x="4035361" y="6281129"/>
            <a:ext cx="649850" cy="2138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C5B10E13-B510-F550-E4E7-25792D85EA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985" t="19556" r="23744" b="15810"/>
          <a:stretch/>
        </p:blipFill>
        <p:spPr>
          <a:xfrm>
            <a:off x="6601097" y="2809901"/>
            <a:ext cx="5525392" cy="3843156"/>
          </a:xfrm>
          <a:prstGeom prst="rect">
            <a:avLst/>
          </a:prstGeom>
        </p:spPr>
      </p:pic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B06E2898-DD51-E1F7-6464-0A258E79809C}"/>
              </a:ext>
            </a:extLst>
          </p:cNvPr>
          <p:cNvCxnSpPr>
            <a:cxnSpLocks/>
          </p:cNvCxnSpPr>
          <p:nvPr/>
        </p:nvCxnSpPr>
        <p:spPr>
          <a:xfrm flipV="1">
            <a:off x="11451771" y="3936113"/>
            <a:ext cx="324451" cy="7906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A2DAFA6-B4DA-0D4A-87BC-162920A63329}"/>
              </a:ext>
            </a:extLst>
          </p:cNvPr>
          <p:cNvSpPr txBox="1"/>
          <p:nvPr/>
        </p:nvSpPr>
        <p:spPr>
          <a:xfrm>
            <a:off x="6601097" y="1525784"/>
            <a:ext cx="5269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Uma vez  indicado pelo coordenador estadual, o avaliador irá clicar em </a:t>
            </a:r>
            <a:r>
              <a:rPr lang="pt-BR" u="sng" dirty="0"/>
              <a:t>LANÇAR RESULTADO </a:t>
            </a:r>
            <a:r>
              <a:rPr lang="pt-BR" dirty="0"/>
              <a:t>para adicionar a avaliação do docente para cada item avaliativo.</a:t>
            </a:r>
            <a:endParaRPr lang="pt-BR" u="sng" dirty="0"/>
          </a:p>
        </p:txBody>
      </p:sp>
    </p:spTree>
    <p:extLst>
      <p:ext uri="{BB962C8B-B14F-4D97-AF65-F5344CB8AC3E}">
        <p14:creationId xmlns:p14="http://schemas.microsoft.com/office/powerpoint/2010/main" val="3565805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056F79A-39B7-51BA-FF46-7A28E47C564F}"/>
              </a:ext>
            </a:extLst>
          </p:cNvPr>
          <p:cNvSpPr txBox="1"/>
          <p:nvPr/>
        </p:nvSpPr>
        <p:spPr>
          <a:xfrm>
            <a:off x="502376" y="469958"/>
            <a:ext cx="5396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Avaliar Projeto de Tese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141746C-0021-A7AD-C3C1-BDFC3C6E7E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62" r="20572" b="15302"/>
          <a:stretch/>
        </p:blipFill>
        <p:spPr>
          <a:xfrm>
            <a:off x="3226788" y="1779726"/>
            <a:ext cx="8754968" cy="470815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7ABA38B-1017-FFDA-8E20-07900ACFEB26}"/>
              </a:ext>
            </a:extLst>
          </p:cNvPr>
          <p:cNvSpPr/>
          <p:nvPr/>
        </p:nvSpPr>
        <p:spPr>
          <a:xfrm>
            <a:off x="3226788" y="2109708"/>
            <a:ext cx="1266836" cy="1521766"/>
          </a:xfrm>
          <a:prstGeom prst="rect">
            <a:avLst/>
          </a:prstGeom>
          <a:solidFill>
            <a:srgbClr val="385723"/>
          </a:solidFill>
          <a:ln>
            <a:solidFill>
              <a:srgbClr val="2B4719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0B0BB98-E9EE-68F8-4E2D-3E30AD9EEBE9}"/>
              </a:ext>
            </a:extLst>
          </p:cNvPr>
          <p:cNvSpPr txBox="1"/>
          <p:nvPr/>
        </p:nvSpPr>
        <p:spPr>
          <a:xfrm>
            <a:off x="139272" y="2239643"/>
            <a:ext cx="30613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u="sng" dirty="0"/>
              <a:t>Por ultimo,</a:t>
            </a:r>
            <a:r>
              <a:rPr lang="pt-BR" dirty="0"/>
              <a:t> aparecerá uma tela para adicionar o comentário do avaliador em cada item avaliativo e a nota de </a:t>
            </a:r>
            <a:r>
              <a:rPr lang="pt-BR" b="1" dirty="0"/>
              <a:t>0 a 50. </a:t>
            </a:r>
            <a:r>
              <a:rPr lang="pt-BR" dirty="0"/>
              <a:t>Após adicionar a avaliação, clicar em </a:t>
            </a:r>
            <a:r>
              <a:rPr lang="pt-BR" u="sng" dirty="0"/>
              <a:t>SALVAR</a:t>
            </a:r>
            <a:r>
              <a:rPr lang="pt-BR" dirty="0"/>
              <a:t> para finalizar a avaliação do Projeto de Tese</a:t>
            </a:r>
            <a:endParaRPr lang="pt-BR" b="1" u="sng" dirty="0"/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6C346966-C7C0-084C-54E9-BD1CAC467C99}"/>
              </a:ext>
            </a:extLst>
          </p:cNvPr>
          <p:cNvCxnSpPr>
            <a:cxnSpLocks/>
          </p:cNvCxnSpPr>
          <p:nvPr/>
        </p:nvCxnSpPr>
        <p:spPr>
          <a:xfrm flipH="1" flipV="1">
            <a:off x="9495636" y="6150501"/>
            <a:ext cx="649850" cy="2138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3DF1135E-BCD9-8556-FD0F-4DB24C998FA7}"/>
              </a:ext>
            </a:extLst>
          </p:cNvPr>
          <p:cNvSpPr/>
          <p:nvPr/>
        </p:nvSpPr>
        <p:spPr>
          <a:xfrm>
            <a:off x="9927707" y="3631474"/>
            <a:ext cx="649850" cy="6394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2A46FE0-66B7-40C7-335C-50141FA58E15}"/>
              </a:ext>
            </a:extLst>
          </p:cNvPr>
          <p:cNvSpPr/>
          <p:nvPr/>
        </p:nvSpPr>
        <p:spPr>
          <a:xfrm>
            <a:off x="9933058" y="5133122"/>
            <a:ext cx="649850" cy="6394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0029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443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Bionorte</dc:creator>
  <cp:lastModifiedBy>Eloisa Andrade</cp:lastModifiedBy>
  <cp:revision>7</cp:revision>
  <dcterms:created xsi:type="dcterms:W3CDTF">2023-10-02T19:19:08Z</dcterms:created>
  <dcterms:modified xsi:type="dcterms:W3CDTF">2024-09-04T19:01:10Z</dcterms:modified>
</cp:coreProperties>
</file>