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5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70" r:id="rId14"/>
    <p:sldId id="269" r:id="rId15"/>
    <p:sldId id="271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2B4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72F3B-5D18-E4D4-4C9D-9AB7DAC2B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F63D7B-2C2E-E946-3AA4-12DF9FE61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C95F6D-D535-75BC-36EE-D9671792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3966B8-04E9-0430-A7AE-2044A5D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34E8B1-51F9-A0A3-B763-4317B241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74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08B63-AB95-7A2E-8AB3-EA7278955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D56C5C2-F14E-0DEC-194B-89E0C1C25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C9BD0-82F9-0896-F65D-FCDD832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68CFF5-1784-02D7-DB34-E4366908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794C5E-7FFD-0314-4828-70ACA620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85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3B09DA-9950-F47B-93FC-B93A61046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2353BA4-DF69-43F1-999A-5A94CF0F6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04D4DE-253A-44F0-44BF-5AFB86FB5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F9FFB5-C315-CB27-575B-51A0D467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076EB-C5EE-9898-559B-1845D2CB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73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F999C-58BB-4B0E-79A5-01F5D32A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947E80-EECF-02AE-1342-B6F0AF795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D1FEEE-2B7F-8819-54A3-9AE5B54F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385D14-C069-11B0-C831-AE1A46E6C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7F3112-E7F9-1350-D224-13B2A513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57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36A40F-8DB3-1178-977F-27EFBB99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FA2181-BCF5-274B-482F-135383A22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786F8D-5188-5EBA-CFE5-83F6C19FA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FB988B-FD52-3C33-6441-15F8E1D3B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A2829E-D749-544E-CA66-A6DFBD82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59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6062F-81A8-61B4-1C8B-7E97BA86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E4DE44-6BEE-0F82-ACE7-D3A337998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37C399-F9DF-4D9E-1EA2-6E32599E8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DAB650-E2B7-2F2A-ECFC-EBF3ECC7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4099FE-7196-DEDB-DACD-DCF6FAB3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11CB78-8059-5D3E-011E-950D3F58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98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128A5-0872-F8E4-5A41-AF0D2133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0E2D63-1D3C-AF3D-0DE4-ACF191A51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28316F4-EDC9-5869-4744-7CA3F6124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78ACDC8-D69C-B083-B46D-7A1BAAC52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0003DAA-5DD0-94F5-43C4-92E34637D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358A9B8-3C0F-75E6-4CE0-02C265FB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2FCAB37-3125-3C72-21B7-48E8ACA9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64D9E8D-9FF7-FC4D-7E24-151D05BE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80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B6989-5182-1940-872C-B82F4855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DDC3C49-9008-4164-0BBE-91BD741E0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E03715-B9CB-F1E7-F31F-12791DA2D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EB2B5E3-50EB-C650-9B8D-2ECC3066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07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32E5A9-2CB8-3C36-D5C0-2E2AF6DD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DEE75C8-232A-DB85-9E79-233E9A8F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3A4D89-5C07-CABB-9849-A7F63736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0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50E8A7-A507-EC70-F9E7-E7DFC569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46B0F1-C10D-2093-E1E7-C3CC1050A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A61834F-B8EB-B7FA-905C-B81F357B1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C76582-9F90-B174-7FCC-4F3835745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63B790-0297-9D48-C8FC-02009B43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ED35E1-7B54-E538-A140-30229B40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30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3FCA3-76F5-4F21-1477-A89AF48C4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8A69C79-09CF-4EDF-CC5D-17128B178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ADD3B8-13E8-E974-E7BD-0D22AA3EF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4C9319-24B1-67BC-F070-575D1112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ABFB3B-F2B6-E469-8714-4FE1E2D9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BB7227-B9A9-27FC-AC88-2953DC98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11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A41D37B-75E2-AB9C-EAF5-FE3B5670B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3D6F5C-6C35-D653-7232-7FECAF802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E3C8CA-16B4-451C-EA03-5844C04C0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63E74-DB20-434A-9F24-407CC316E493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651475-BD7B-43BD-83D1-1304779CB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A9F68E-4924-6B35-BC90-EFE525694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24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ionorte.org.b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471BBA4-5233-91BD-7511-8360634E6364}"/>
              </a:ext>
            </a:extLst>
          </p:cNvPr>
          <p:cNvSpPr txBox="1"/>
          <p:nvPr/>
        </p:nvSpPr>
        <p:spPr>
          <a:xfrm>
            <a:off x="728662" y="1500455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Tutorial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663E867-DE06-A938-6FE7-96A4FF66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6667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155A51C-F39C-CD92-5CD9-7F724C12C9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33" r="882" b="4556"/>
          <a:stretch/>
        </p:blipFill>
        <p:spPr>
          <a:xfrm>
            <a:off x="4438650" y="1734414"/>
            <a:ext cx="7534275" cy="381017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3733174-605D-C84B-C896-A15DA39FF059}"/>
              </a:ext>
            </a:extLst>
          </p:cNvPr>
          <p:cNvSpPr txBox="1"/>
          <p:nvPr/>
        </p:nvSpPr>
        <p:spPr>
          <a:xfrm>
            <a:off x="495299" y="2823894"/>
            <a:ext cx="3943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Como realizar a inscrição em um Processo Seletivo do BIONORTE</a:t>
            </a:r>
          </a:p>
        </p:txBody>
      </p:sp>
    </p:spTree>
    <p:extLst>
      <p:ext uri="{BB962C8B-B14F-4D97-AF65-F5344CB8AC3E}">
        <p14:creationId xmlns:p14="http://schemas.microsoft.com/office/powerpoint/2010/main" val="132773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3A9DCC8-68A3-FCF8-57D5-C4BF332664F1}"/>
              </a:ext>
            </a:extLst>
          </p:cNvPr>
          <p:cNvSpPr txBox="1"/>
          <p:nvPr/>
        </p:nvSpPr>
        <p:spPr>
          <a:xfrm>
            <a:off x="699558" y="192151"/>
            <a:ext cx="5396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Realizando Inscrição em Seleção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406C5E-C9A0-902C-213C-7AE313C4FD27}"/>
              </a:ext>
            </a:extLst>
          </p:cNvPr>
          <p:cNvSpPr txBox="1"/>
          <p:nvPr/>
        </p:nvSpPr>
        <p:spPr>
          <a:xfrm>
            <a:off x="3632945" y="1011611"/>
            <a:ext cx="4926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Após finalizado a parte referente aos documentos pessoais, o candidato precisa anexar os documentos do currículo, como Monitorias, Iniciação cientifica, cursos entre outros. Para isso, basta clicar em </a:t>
            </a:r>
            <a:r>
              <a:rPr lang="pt-BR" b="0" i="0" u="sng" dirty="0">
                <a:effectLst/>
                <a:latin typeface="Calibri corpo"/>
              </a:rPr>
              <a:t>FICHA DE PONTUAÇÃO DO CV,</a:t>
            </a:r>
            <a:r>
              <a:rPr lang="pt-BR" b="0" i="0" dirty="0">
                <a:effectLst/>
                <a:latin typeface="Calibri corpo"/>
              </a:rPr>
              <a:t>  </a:t>
            </a:r>
            <a:endParaRPr lang="pt-BR" u="sng" dirty="0">
              <a:latin typeface="Calibri corpo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426CC54-256C-419A-27D0-9CF90452B5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48" b="23333"/>
          <a:stretch/>
        </p:blipFill>
        <p:spPr>
          <a:xfrm>
            <a:off x="1096119" y="2488939"/>
            <a:ext cx="9999761" cy="4106594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F48A04D3-41D5-C7D2-7A13-92CEC3C971A9}"/>
              </a:ext>
            </a:extLst>
          </p:cNvPr>
          <p:cNvCxnSpPr>
            <a:cxnSpLocks/>
          </p:cNvCxnSpPr>
          <p:nvPr/>
        </p:nvCxnSpPr>
        <p:spPr>
          <a:xfrm flipV="1">
            <a:off x="10236200" y="5555384"/>
            <a:ext cx="123303" cy="7268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8650028B-A36C-4B4E-857A-5162126266A5}"/>
              </a:ext>
            </a:extLst>
          </p:cNvPr>
          <p:cNvSpPr/>
          <p:nvPr/>
        </p:nvSpPr>
        <p:spPr>
          <a:xfrm>
            <a:off x="1104585" y="2771066"/>
            <a:ext cx="1164481" cy="1326801"/>
          </a:xfrm>
          <a:prstGeom prst="rect">
            <a:avLst/>
          </a:prstGeom>
          <a:solidFill>
            <a:srgbClr val="385723"/>
          </a:solidFill>
          <a:ln>
            <a:solidFill>
              <a:srgbClr val="2B4719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07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94626B2-84B5-14BC-CC9B-1B8F8C59479C}"/>
              </a:ext>
            </a:extLst>
          </p:cNvPr>
          <p:cNvSpPr txBox="1"/>
          <p:nvPr/>
        </p:nvSpPr>
        <p:spPr>
          <a:xfrm>
            <a:off x="699558" y="454617"/>
            <a:ext cx="5396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Realizando Inscrição em Seleção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E95A2AC-AA55-3D10-4BEE-05F6E5F0E9DD}"/>
              </a:ext>
            </a:extLst>
          </p:cNvPr>
          <p:cNvSpPr txBox="1"/>
          <p:nvPr/>
        </p:nvSpPr>
        <p:spPr>
          <a:xfrm>
            <a:off x="560292" y="1612745"/>
            <a:ext cx="27755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seguida, abrirá uma tela para adicionar os documentos referente ao currículo, conforme a imagem ao lado.</a:t>
            </a:r>
          </a:p>
          <a:p>
            <a:pPr algn="just"/>
            <a:endParaRPr lang="pt-BR" dirty="0"/>
          </a:p>
          <a:p>
            <a:pPr algn="just"/>
            <a:r>
              <a:rPr lang="pt-BR" dirty="0">
                <a:solidFill>
                  <a:srgbClr val="FF0000"/>
                </a:solidFill>
              </a:rPr>
              <a:t>Atenção: </a:t>
            </a:r>
            <a:r>
              <a:rPr lang="pt-BR" dirty="0"/>
              <a:t>O candidato deve anexar somente o numero máximo de documentos para cada produção,  conforme está descrito no Edital e destacado em azul.</a:t>
            </a:r>
          </a:p>
          <a:p>
            <a:pPr algn="just"/>
            <a:endParaRPr lang="pt-BR" u="sng" dirty="0">
              <a:latin typeface="Calibri corpo"/>
            </a:endParaRPr>
          </a:p>
          <a:p>
            <a:pPr algn="just"/>
            <a:r>
              <a:rPr lang="pt-BR" dirty="0">
                <a:latin typeface="Calibri corpo"/>
              </a:rPr>
              <a:t>Para anexar os documentos, deve-se clicar no clipe verde, que abrirá uma outra tela para anexar os arquivos.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F7E145F-FFD4-C525-F05E-EB959E3F6E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25" t="8024" r="22917" b="18025"/>
          <a:stretch/>
        </p:blipFill>
        <p:spPr>
          <a:xfrm>
            <a:off x="3937000" y="1227665"/>
            <a:ext cx="7797800" cy="5071535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7309286F-5B4F-95CD-7A48-811BB33DABA1}"/>
              </a:ext>
            </a:extLst>
          </p:cNvPr>
          <p:cNvSpPr/>
          <p:nvPr/>
        </p:nvSpPr>
        <p:spPr>
          <a:xfrm>
            <a:off x="8441266" y="4228265"/>
            <a:ext cx="660400" cy="1047601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4198CAC1-25BC-AA90-20C9-14256EEC8B7B}"/>
              </a:ext>
            </a:extLst>
          </p:cNvPr>
          <p:cNvCxnSpPr>
            <a:cxnSpLocks/>
          </p:cNvCxnSpPr>
          <p:nvPr/>
        </p:nvCxnSpPr>
        <p:spPr>
          <a:xfrm>
            <a:off x="10947400" y="2890114"/>
            <a:ext cx="114836" cy="8733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441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5B6D3411-6829-62A1-1C8C-F389D0BF861F}"/>
              </a:ext>
            </a:extLst>
          </p:cNvPr>
          <p:cNvSpPr txBox="1"/>
          <p:nvPr/>
        </p:nvSpPr>
        <p:spPr>
          <a:xfrm>
            <a:off x="699558" y="454617"/>
            <a:ext cx="5396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Realizando Inscrição em Seleção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6FC7F66-8861-496D-1BD6-B4219299CB48}"/>
              </a:ext>
            </a:extLst>
          </p:cNvPr>
          <p:cNvSpPr txBox="1"/>
          <p:nvPr/>
        </p:nvSpPr>
        <p:spPr>
          <a:xfrm>
            <a:off x="1186390" y="2850158"/>
            <a:ext cx="3080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Após clicar no Clipe, aparecerá a tela para enviar os comprovantes do currículo. Para isso, basta clicar em </a:t>
            </a:r>
            <a:r>
              <a:rPr lang="pt-BR" u="sng" dirty="0"/>
              <a:t>ADICIONAR.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BAEBF57-35A3-C313-11A5-41B9A823D6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528" t="22592" r="31319" b="20617"/>
          <a:stretch/>
        </p:blipFill>
        <p:spPr>
          <a:xfrm>
            <a:off x="4923901" y="1958381"/>
            <a:ext cx="5510743" cy="4738209"/>
          </a:xfrm>
          <a:prstGeom prst="rect">
            <a:avLst/>
          </a:prstGeom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F0BF62B4-6E0D-9213-5189-DD0F85D42421}"/>
              </a:ext>
            </a:extLst>
          </p:cNvPr>
          <p:cNvCxnSpPr>
            <a:cxnSpLocks/>
          </p:cNvCxnSpPr>
          <p:nvPr/>
        </p:nvCxnSpPr>
        <p:spPr>
          <a:xfrm>
            <a:off x="9567333" y="1683615"/>
            <a:ext cx="114836" cy="8733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014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CE9C35D-731B-0EF2-6E21-06815D159956}"/>
              </a:ext>
            </a:extLst>
          </p:cNvPr>
          <p:cNvSpPr txBox="1"/>
          <p:nvPr/>
        </p:nvSpPr>
        <p:spPr>
          <a:xfrm>
            <a:off x="699558" y="454617"/>
            <a:ext cx="5396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Realizando Inscrição em Seleção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09E292F-A206-3714-A938-642557930E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625" t="19630" r="29028" b="23580"/>
          <a:stretch/>
        </p:blipFill>
        <p:spPr>
          <a:xfrm>
            <a:off x="5591175" y="2044699"/>
            <a:ext cx="5979448" cy="421216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94502CF-1D48-5119-F712-91BB22BFCE26}"/>
              </a:ext>
            </a:extLst>
          </p:cNvPr>
          <p:cNvSpPr txBox="1"/>
          <p:nvPr/>
        </p:nvSpPr>
        <p:spPr>
          <a:xfrm>
            <a:off x="1166419" y="2044699"/>
            <a:ext cx="32193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candidato deve-se atentar ao item QUANTIDADE. Nesse campo, o candidato deve informar o numero de documentos diferentes que está sendo enviado. Caso você opte por enviar vários documentos em um único PDF, deve assinalar no campo, a quantidade de documentos enviados nesse PDF. No entanto, você também poderá enviar cada documento comprobatório separadamente, assinalando, nesse caso, o numero um.</a:t>
            </a:r>
            <a:endParaRPr lang="pt-BR" u="sng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F5EF49A-20F5-C767-2212-E8FDCDA003E0}"/>
              </a:ext>
            </a:extLst>
          </p:cNvPr>
          <p:cNvSpPr/>
          <p:nvPr/>
        </p:nvSpPr>
        <p:spPr>
          <a:xfrm>
            <a:off x="6197600" y="3293533"/>
            <a:ext cx="948267" cy="8974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296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F01020E-7C9C-A219-68B2-37DE9606E47D}"/>
              </a:ext>
            </a:extLst>
          </p:cNvPr>
          <p:cNvSpPr txBox="1"/>
          <p:nvPr/>
        </p:nvSpPr>
        <p:spPr>
          <a:xfrm>
            <a:off x="375975" y="1460547"/>
            <a:ext cx="42552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seguida, abrirá uma outra tela onde o candidato irá anexar o documento clicando em </a:t>
            </a:r>
            <a:r>
              <a:rPr lang="pt-BR" u="sng" dirty="0"/>
              <a:t>ESCOLHER ARQUIVO</a:t>
            </a:r>
            <a:r>
              <a:rPr lang="pt-BR" dirty="0"/>
              <a:t>. Após, adicionará a quantidade de semestre, no caso de monitoria, ou a quantidade de curso, quando for o caso, e a as observações.</a:t>
            </a:r>
          </a:p>
          <a:p>
            <a:pPr algn="just"/>
            <a:endParaRPr lang="pt-BR" dirty="0"/>
          </a:p>
          <a:p>
            <a:pPr algn="just"/>
            <a:r>
              <a:rPr lang="pt-BR" dirty="0">
                <a:solidFill>
                  <a:srgbClr val="FF0000"/>
                </a:solidFill>
              </a:rPr>
              <a:t>OBS: sempre se atentar ao numero máximo de documentos que poderá enviar em cada produção, conforme o edital.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Por ultimo, é só clicar em </a:t>
            </a:r>
            <a:r>
              <a:rPr lang="pt-BR" u="sng" dirty="0"/>
              <a:t>ADICIONAR</a:t>
            </a:r>
            <a:r>
              <a:rPr lang="pt-BR" dirty="0"/>
              <a:t> para anexar o arquivo no Sistema. Esses passos devem ser feitos para cada produção que for enviada, respeitando o limite máximo de cada uma.</a:t>
            </a:r>
            <a:endParaRPr lang="pt-BR" u="sng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4D64D80-5C76-DB40-1CF7-835D396490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625" t="19630" r="29028" b="23580"/>
          <a:stretch/>
        </p:blipFill>
        <p:spPr>
          <a:xfrm>
            <a:off x="5371042" y="1638298"/>
            <a:ext cx="5979448" cy="4212169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AE464B56-CCC5-4979-76E9-F2F2B470B3C6}"/>
              </a:ext>
            </a:extLst>
          </p:cNvPr>
          <p:cNvCxnSpPr>
            <a:cxnSpLocks/>
          </p:cNvCxnSpPr>
          <p:nvPr/>
        </p:nvCxnSpPr>
        <p:spPr>
          <a:xfrm flipH="1">
            <a:off x="6837369" y="3233640"/>
            <a:ext cx="630231" cy="5164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18D1AC88-3D2E-CB39-3E6F-B94B5097AEA0}"/>
              </a:ext>
            </a:extLst>
          </p:cNvPr>
          <p:cNvCxnSpPr>
            <a:cxnSpLocks/>
          </p:cNvCxnSpPr>
          <p:nvPr/>
        </p:nvCxnSpPr>
        <p:spPr>
          <a:xfrm flipH="1">
            <a:off x="9445102" y="4766734"/>
            <a:ext cx="1002765" cy="3477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E97F592A-8FFB-598A-9CD1-705C3029B683}"/>
              </a:ext>
            </a:extLst>
          </p:cNvPr>
          <p:cNvSpPr txBox="1"/>
          <p:nvPr/>
        </p:nvSpPr>
        <p:spPr>
          <a:xfrm>
            <a:off x="699558" y="454617"/>
            <a:ext cx="5396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Realizando Inscrição em Seleção</a:t>
            </a:r>
          </a:p>
        </p:txBody>
      </p:sp>
    </p:spTree>
    <p:extLst>
      <p:ext uri="{BB962C8B-B14F-4D97-AF65-F5344CB8AC3E}">
        <p14:creationId xmlns:p14="http://schemas.microsoft.com/office/powerpoint/2010/main" val="35571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A98A10E-F4D6-9EB2-1B87-62A9428EC9CA}"/>
              </a:ext>
            </a:extLst>
          </p:cNvPr>
          <p:cNvSpPr txBox="1"/>
          <p:nvPr/>
        </p:nvSpPr>
        <p:spPr>
          <a:xfrm>
            <a:off x="699558" y="454617"/>
            <a:ext cx="5396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Realizando Inscrição em Seleção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F6F88A-5FBE-34B2-7E70-12F5843AB6E9}"/>
              </a:ext>
            </a:extLst>
          </p:cNvPr>
          <p:cNvSpPr txBox="1"/>
          <p:nvPr/>
        </p:nvSpPr>
        <p:spPr>
          <a:xfrm>
            <a:off x="3186908" y="2899880"/>
            <a:ext cx="5017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u="sng" dirty="0"/>
              <a:t>O sistema não gera comprovante de confirmação de inscrição. Por tanto, o envio dos documentos comprobatórios já é suficiente para confirmar a sua inscrição</a:t>
            </a:r>
          </a:p>
        </p:txBody>
      </p:sp>
    </p:spTree>
    <p:extLst>
      <p:ext uri="{BB962C8B-B14F-4D97-AF65-F5344CB8AC3E}">
        <p14:creationId xmlns:p14="http://schemas.microsoft.com/office/powerpoint/2010/main" val="90540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9576736-56A6-766C-0BE5-AFEF9EBED8C3}"/>
              </a:ext>
            </a:extLst>
          </p:cNvPr>
          <p:cNvSpPr txBox="1"/>
          <p:nvPr/>
        </p:nvSpPr>
        <p:spPr>
          <a:xfrm>
            <a:off x="479425" y="967315"/>
            <a:ext cx="3686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ACESSO AO SISTEMA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7BB2663-1F15-C22E-F050-95A2EE75AC43}"/>
              </a:ext>
            </a:extLst>
          </p:cNvPr>
          <p:cNvSpPr txBox="1"/>
          <p:nvPr/>
        </p:nvSpPr>
        <p:spPr>
          <a:xfrm>
            <a:off x="476250" y="2093001"/>
            <a:ext cx="3752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Primeiramente, o candidato precisará criar um conta no Portal Bionorte. Para isso, basta acessar o site </a:t>
            </a:r>
            <a:r>
              <a:rPr lang="pt-BR" u="sng" dirty="0">
                <a:solidFill>
                  <a:srgbClr val="FF0000"/>
                </a:solidFill>
              </a:rPr>
              <a:t>https://</a:t>
            </a:r>
            <a:r>
              <a:rPr lang="pt-BR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Bionorte.org.br</a:t>
            </a:r>
            <a:r>
              <a:rPr lang="pt-BR" u="sng" dirty="0">
                <a:solidFill>
                  <a:srgbClr val="FF0000"/>
                </a:solidFill>
              </a:rPr>
              <a:t>,</a:t>
            </a:r>
            <a:r>
              <a:rPr lang="pt-BR" dirty="0"/>
              <a:t> e ir na opção </a:t>
            </a:r>
            <a:r>
              <a:rPr lang="pt-BR" u="sng" dirty="0"/>
              <a:t>REGISTRAR USUÁRIO DA BIONORTE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766B5C0-91D1-84D0-574C-9BFD2A2C4D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931" t="7654" r="20625" b="31112"/>
          <a:stretch/>
        </p:blipFill>
        <p:spPr>
          <a:xfrm>
            <a:off x="4165600" y="1608952"/>
            <a:ext cx="7787613" cy="4512448"/>
          </a:xfrm>
          <a:prstGeom prst="rect">
            <a:avLst/>
          </a:prstGeom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CFD235EA-1C24-9897-FECA-C45DABBC7658}"/>
              </a:ext>
            </a:extLst>
          </p:cNvPr>
          <p:cNvCxnSpPr/>
          <p:nvPr/>
        </p:nvCxnSpPr>
        <p:spPr>
          <a:xfrm>
            <a:off x="10295467" y="4199467"/>
            <a:ext cx="736600" cy="508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40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2F6F4D7-5ECF-1D73-B55F-7E831D5E21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31" t="11111" r="20625" b="4815"/>
          <a:stretch/>
        </p:blipFill>
        <p:spPr>
          <a:xfrm>
            <a:off x="4631266" y="897180"/>
            <a:ext cx="7247468" cy="57658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48FD99A-047F-E24B-B527-2C01DE9B96D5}"/>
              </a:ext>
            </a:extLst>
          </p:cNvPr>
          <p:cNvSpPr txBox="1"/>
          <p:nvPr/>
        </p:nvSpPr>
        <p:spPr>
          <a:xfrm>
            <a:off x="487892" y="620181"/>
            <a:ext cx="3686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ACESSO AO SISTEMA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663555B-69A2-65D7-7B52-45A623BFB16B}"/>
              </a:ext>
            </a:extLst>
          </p:cNvPr>
          <p:cNvSpPr txBox="1"/>
          <p:nvPr/>
        </p:nvSpPr>
        <p:spPr>
          <a:xfrm>
            <a:off x="421217" y="1627334"/>
            <a:ext cx="3752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seguida, o usuário deve preencher o formulário com seus dados pessoais e clicar em </a:t>
            </a:r>
            <a:r>
              <a:rPr lang="pt-BR" u="sng" dirty="0"/>
              <a:t>EFETUAR CADASTRO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C6A0811-622C-DD7A-E01C-6543AD8EFE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500" t="43800" r="21111" b="19753"/>
          <a:stretch/>
        </p:blipFill>
        <p:spPr>
          <a:xfrm>
            <a:off x="421217" y="3780080"/>
            <a:ext cx="5655733" cy="2499515"/>
          </a:xfrm>
          <a:prstGeom prst="rect">
            <a:avLst/>
          </a:prstGeom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DB3F374-A92C-DE3D-0206-C4CDB954064C}"/>
              </a:ext>
            </a:extLst>
          </p:cNvPr>
          <p:cNvCxnSpPr>
            <a:cxnSpLocks/>
          </p:cNvCxnSpPr>
          <p:nvPr/>
        </p:nvCxnSpPr>
        <p:spPr>
          <a:xfrm>
            <a:off x="421217" y="3970867"/>
            <a:ext cx="628649" cy="863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63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0F11FAE-751F-7A94-032E-4AD4705FDA01}"/>
              </a:ext>
            </a:extLst>
          </p:cNvPr>
          <p:cNvSpPr txBox="1"/>
          <p:nvPr/>
        </p:nvSpPr>
        <p:spPr>
          <a:xfrm>
            <a:off x="487892" y="620181"/>
            <a:ext cx="3686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ACESSO AO SISTEMA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8CB846-22E9-8645-F9D3-0734958C53A9}"/>
              </a:ext>
            </a:extLst>
          </p:cNvPr>
          <p:cNvSpPr txBox="1"/>
          <p:nvPr/>
        </p:nvSpPr>
        <p:spPr>
          <a:xfrm>
            <a:off x="1393825" y="1481392"/>
            <a:ext cx="6141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Após efetuar o cadastro, é só clicar em </a:t>
            </a:r>
            <a:r>
              <a:rPr lang="pt-BR" u="sng" dirty="0"/>
              <a:t>CLIQUE AQUI PARA ENTRAR NO SISTEMA, </a:t>
            </a:r>
            <a:r>
              <a:rPr lang="pt-BR" dirty="0"/>
              <a:t>entrar com CPF e Senha e clicar em </a:t>
            </a:r>
            <a:r>
              <a:rPr lang="pt-BR" u="sng" dirty="0"/>
              <a:t>ENTRAR NO SISTEMA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D056EB4-25E9-2093-A4E9-80661BFEAB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78" t="12346" r="20278" b="33087"/>
          <a:stretch/>
        </p:blipFill>
        <p:spPr>
          <a:xfrm>
            <a:off x="0" y="2789767"/>
            <a:ext cx="6363669" cy="35814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575EBC2-2A3A-6BCA-1F12-4FB75089D130}"/>
              </a:ext>
            </a:extLst>
          </p:cNvPr>
          <p:cNvSpPr/>
          <p:nvPr/>
        </p:nvSpPr>
        <p:spPr>
          <a:xfrm>
            <a:off x="3381375" y="3877733"/>
            <a:ext cx="626533" cy="1354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8DC444B-4B40-A3C8-2552-2EED1383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001" t="11481" r="21874" b="29506"/>
          <a:stretch/>
        </p:blipFill>
        <p:spPr>
          <a:xfrm>
            <a:off x="6189133" y="2943006"/>
            <a:ext cx="6002867" cy="3428161"/>
          </a:xfrm>
          <a:prstGeom prst="rect">
            <a:avLst/>
          </a:prstGeom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434EB902-710E-61A1-E100-FA914FC44722}"/>
              </a:ext>
            </a:extLst>
          </p:cNvPr>
          <p:cNvCxnSpPr>
            <a:cxnSpLocks/>
          </p:cNvCxnSpPr>
          <p:nvPr/>
        </p:nvCxnSpPr>
        <p:spPr>
          <a:xfrm>
            <a:off x="3003551" y="4485599"/>
            <a:ext cx="628649" cy="863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BC6F4810-AD8B-B752-39B0-5386D39E04E2}"/>
              </a:ext>
            </a:extLst>
          </p:cNvPr>
          <p:cNvSpPr/>
          <p:nvPr/>
        </p:nvSpPr>
        <p:spPr>
          <a:xfrm>
            <a:off x="9050867" y="4749800"/>
            <a:ext cx="2040466" cy="1346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98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C42B737-F8C7-27DC-3142-0B8D8697288F}"/>
              </a:ext>
            </a:extLst>
          </p:cNvPr>
          <p:cNvSpPr txBox="1"/>
          <p:nvPr/>
        </p:nvSpPr>
        <p:spPr>
          <a:xfrm>
            <a:off x="479425" y="967315"/>
            <a:ext cx="5396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Realizando Inscrição em Seleção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A053324-59D0-C75C-9FD1-29133512C20C}"/>
              </a:ext>
            </a:extLst>
          </p:cNvPr>
          <p:cNvSpPr txBox="1"/>
          <p:nvPr/>
        </p:nvSpPr>
        <p:spPr>
          <a:xfrm>
            <a:off x="416983" y="1800875"/>
            <a:ext cx="26341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Após o candidato ter realizado o cadastro e entrado no sistema, ele visualizará a tela com duas opões, </a:t>
            </a:r>
            <a:r>
              <a:rPr lang="pt-BR" b="1" dirty="0"/>
              <a:t>Inscrições e </a:t>
            </a:r>
            <a:br>
              <a:rPr lang="pt-BR" b="1" dirty="0"/>
            </a:br>
            <a:r>
              <a:rPr lang="pt-BR" b="1" dirty="0"/>
              <a:t>Inscrição Aluno Especial, </a:t>
            </a:r>
            <a:r>
              <a:rPr lang="pt-BR" dirty="0"/>
              <a:t>como mostra a imagem ao lado. Para o candidato se inscrever em um Processo seletivo aberto, ele deve ir em </a:t>
            </a:r>
            <a:r>
              <a:rPr lang="pt-BR" u="sng" dirty="0"/>
              <a:t>INSCRIÇÕES</a:t>
            </a:r>
            <a:r>
              <a:rPr lang="pt-BR" dirty="0"/>
              <a:t> e selecionar o Processo aberto a qual quer concorrer. Em seguida, clicar em </a:t>
            </a:r>
            <a:r>
              <a:rPr lang="pt-BR" u="sng" dirty="0"/>
              <a:t>EFETUAR INSCRIÇÕES</a:t>
            </a:r>
            <a:r>
              <a:rPr lang="pt-BR" dirty="0"/>
              <a:t> para inserir os seus dados.</a:t>
            </a:r>
            <a:endParaRPr lang="pt-BR" u="sng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B7082EF4-38D0-702A-FCF6-0D64534837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54" b="50000"/>
          <a:stretch/>
        </p:blipFill>
        <p:spPr>
          <a:xfrm>
            <a:off x="3051157" y="3144233"/>
            <a:ext cx="9081576" cy="247450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A9D57A8-CDFB-D5D0-D18A-41C1B21ACADD}"/>
              </a:ext>
            </a:extLst>
          </p:cNvPr>
          <p:cNvSpPr/>
          <p:nvPr/>
        </p:nvSpPr>
        <p:spPr>
          <a:xfrm>
            <a:off x="3051157" y="5005125"/>
            <a:ext cx="719666" cy="184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5D25D06-E41B-722D-34C1-B6F903B5CA4F}"/>
              </a:ext>
            </a:extLst>
          </p:cNvPr>
          <p:cNvSpPr/>
          <p:nvPr/>
        </p:nvSpPr>
        <p:spPr>
          <a:xfrm>
            <a:off x="4185691" y="3962400"/>
            <a:ext cx="1224509" cy="4310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EB51E280-58DB-7027-8D29-D93AA0F9715A}"/>
              </a:ext>
            </a:extLst>
          </p:cNvPr>
          <p:cNvCxnSpPr>
            <a:cxnSpLocks/>
          </p:cNvCxnSpPr>
          <p:nvPr/>
        </p:nvCxnSpPr>
        <p:spPr>
          <a:xfrm flipH="1">
            <a:off x="5300133" y="3057259"/>
            <a:ext cx="575734" cy="8662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BC0FDEA4-B8BA-EB67-95D6-997996FBE192}"/>
              </a:ext>
            </a:extLst>
          </p:cNvPr>
          <p:cNvSpPr/>
          <p:nvPr/>
        </p:nvSpPr>
        <p:spPr>
          <a:xfrm>
            <a:off x="11492460" y="3702673"/>
            <a:ext cx="565113" cy="7645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0094E71E-2622-CBAE-4E4B-086BDA7277C7}"/>
              </a:ext>
            </a:extLst>
          </p:cNvPr>
          <p:cNvCxnSpPr>
            <a:cxnSpLocks/>
          </p:cNvCxnSpPr>
          <p:nvPr/>
        </p:nvCxnSpPr>
        <p:spPr>
          <a:xfrm>
            <a:off x="10815129" y="2887833"/>
            <a:ext cx="604289" cy="740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F0D7A67E-E59F-87C8-FD04-96B1F6FEFFDF}"/>
              </a:ext>
            </a:extLst>
          </p:cNvPr>
          <p:cNvSpPr/>
          <p:nvPr/>
        </p:nvSpPr>
        <p:spPr>
          <a:xfrm>
            <a:off x="3051157" y="3490388"/>
            <a:ext cx="1059374" cy="1514737"/>
          </a:xfrm>
          <a:prstGeom prst="rect">
            <a:avLst/>
          </a:prstGeom>
          <a:solidFill>
            <a:srgbClr val="385723"/>
          </a:solidFill>
          <a:ln>
            <a:solidFill>
              <a:srgbClr val="2B4719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50385688-BEFF-41CC-77C5-89C70E7861D5}"/>
              </a:ext>
            </a:extLst>
          </p:cNvPr>
          <p:cNvCxnSpPr/>
          <p:nvPr/>
        </p:nvCxnSpPr>
        <p:spPr>
          <a:xfrm flipH="1">
            <a:off x="3300403" y="4194188"/>
            <a:ext cx="719666" cy="764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50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44FEC8E-FC82-8F5D-5006-A836D11947A6}"/>
              </a:ext>
            </a:extLst>
          </p:cNvPr>
          <p:cNvSpPr txBox="1"/>
          <p:nvPr/>
        </p:nvSpPr>
        <p:spPr>
          <a:xfrm>
            <a:off x="600092" y="1820324"/>
            <a:ext cx="26341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Após clicar em </a:t>
            </a:r>
            <a:r>
              <a:rPr lang="pt-BR" u="sng" dirty="0"/>
              <a:t>EFETUAR INSCRIÇÃO</a:t>
            </a:r>
            <a:r>
              <a:rPr lang="pt-BR" dirty="0"/>
              <a:t>, aparecerá uma tela com os dados pessoais do candidato preenchidos. Caso alguma informação esteja errada, clicar em </a:t>
            </a:r>
            <a:r>
              <a:rPr lang="pt-BR" u="sng" dirty="0"/>
              <a:t>CLIQUE AQUI PARA ALTERAR</a:t>
            </a:r>
            <a:r>
              <a:rPr lang="pt-BR" dirty="0"/>
              <a:t> para modifica-los. Caso esteja tudo certo, clicar em </a:t>
            </a:r>
            <a:r>
              <a:rPr lang="pt-BR" u="sng" dirty="0"/>
              <a:t>PROSSEGUIR</a:t>
            </a:r>
            <a:r>
              <a:rPr lang="pt-BR" dirty="0"/>
              <a:t>  para continuar a inscrição.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7D64C30-8E8B-FB76-C2ED-7CD2412BB64C}"/>
              </a:ext>
            </a:extLst>
          </p:cNvPr>
          <p:cNvSpPr txBox="1"/>
          <p:nvPr/>
        </p:nvSpPr>
        <p:spPr>
          <a:xfrm>
            <a:off x="479425" y="967315"/>
            <a:ext cx="5396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Realizando Inscrição em Seleção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0CCC725-FE63-7629-353D-EE3EC72C1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95" r="25000" b="19260"/>
          <a:stretch/>
        </p:blipFill>
        <p:spPr>
          <a:xfrm>
            <a:off x="3184594" y="1836984"/>
            <a:ext cx="8693426" cy="471699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25CA6BC-E181-FB7E-0C48-57B468017858}"/>
              </a:ext>
            </a:extLst>
          </p:cNvPr>
          <p:cNvSpPr/>
          <p:nvPr/>
        </p:nvSpPr>
        <p:spPr>
          <a:xfrm>
            <a:off x="8515848" y="3083728"/>
            <a:ext cx="1335818" cy="2963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C2FFA548-745D-E706-6F1C-9F641399F542}"/>
              </a:ext>
            </a:extLst>
          </p:cNvPr>
          <p:cNvCxnSpPr>
            <a:cxnSpLocks/>
          </p:cNvCxnSpPr>
          <p:nvPr/>
        </p:nvCxnSpPr>
        <p:spPr>
          <a:xfrm flipH="1">
            <a:off x="9563799" y="2174664"/>
            <a:ext cx="575734" cy="8662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04EDEAE4-FA11-B993-6E19-A7E1F2543039}"/>
              </a:ext>
            </a:extLst>
          </p:cNvPr>
          <p:cNvSpPr/>
          <p:nvPr/>
        </p:nvSpPr>
        <p:spPr>
          <a:xfrm>
            <a:off x="8962446" y="6067641"/>
            <a:ext cx="889220" cy="4696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B2ABA1E3-34A4-D397-C223-65D939586704}"/>
              </a:ext>
            </a:extLst>
          </p:cNvPr>
          <p:cNvCxnSpPr>
            <a:cxnSpLocks/>
          </p:cNvCxnSpPr>
          <p:nvPr/>
        </p:nvCxnSpPr>
        <p:spPr>
          <a:xfrm flipH="1">
            <a:off x="9851666" y="5117972"/>
            <a:ext cx="575734" cy="8662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B39EB7AF-2219-3354-03DB-D2943F1F22D8}"/>
              </a:ext>
            </a:extLst>
          </p:cNvPr>
          <p:cNvSpPr/>
          <p:nvPr/>
        </p:nvSpPr>
        <p:spPr>
          <a:xfrm>
            <a:off x="3184594" y="2174664"/>
            <a:ext cx="1335817" cy="1689670"/>
          </a:xfrm>
          <a:prstGeom prst="rect">
            <a:avLst/>
          </a:prstGeom>
          <a:solidFill>
            <a:srgbClr val="385723"/>
          </a:solidFill>
          <a:ln>
            <a:solidFill>
              <a:srgbClr val="2B4719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8453677-1812-CC36-695A-5BA021F8265D}"/>
              </a:ext>
            </a:extLst>
          </p:cNvPr>
          <p:cNvSpPr/>
          <p:nvPr/>
        </p:nvSpPr>
        <p:spPr>
          <a:xfrm>
            <a:off x="7671591" y="3713259"/>
            <a:ext cx="271762" cy="95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8765A46-1A1F-F43D-7F42-7981544E3CCB}"/>
              </a:ext>
            </a:extLst>
          </p:cNvPr>
          <p:cNvSpPr/>
          <p:nvPr/>
        </p:nvSpPr>
        <p:spPr>
          <a:xfrm>
            <a:off x="7482177" y="3866984"/>
            <a:ext cx="691764" cy="95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E605FB6-FAC7-309C-61FA-EEF88B48EE52}"/>
              </a:ext>
            </a:extLst>
          </p:cNvPr>
          <p:cNvSpPr/>
          <p:nvPr/>
        </p:nvSpPr>
        <p:spPr>
          <a:xfrm>
            <a:off x="7482177" y="5218051"/>
            <a:ext cx="1121134" cy="102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19CF82-5FA0-FBC4-13A6-FEAC8C05841B}"/>
              </a:ext>
            </a:extLst>
          </p:cNvPr>
          <p:cNvSpPr/>
          <p:nvPr/>
        </p:nvSpPr>
        <p:spPr>
          <a:xfrm>
            <a:off x="7482178" y="5532208"/>
            <a:ext cx="397566" cy="102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B042970C-AB6B-D6A8-9848-BE5773E69D66}"/>
              </a:ext>
            </a:extLst>
          </p:cNvPr>
          <p:cNvSpPr/>
          <p:nvPr/>
        </p:nvSpPr>
        <p:spPr>
          <a:xfrm>
            <a:off x="7719298" y="4191384"/>
            <a:ext cx="246491" cy="70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45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5FD8BA8-125F-C4AB-36BA-47EDAB18E35C}"/>
              </a:ext>
            </a:extLst>
          </p:cNvPr>
          <p:cNvSpPr txBox="1"/>
          <p:nvPr/>
        </p:nvSpPr>
        <p:spPr>
          <a:xfrm>
            <a:off x="832379" y="537387"/>
            <a:ext cx="5396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Realizando Inscrição em Seleção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AABCE9C-BBD6-D58D-7474-861465911299}"/>
              </a:ext>
            </a:extLst>
          </p:cNvPr>
          <p:cNvSpPr txBox="1"/>
          <p:nvPr/>
        </p:nvSpPr>
        <p:spPr>
          <a:xfrm>
            <a:off x="515425" y="1537721"/>
            <a:ext cx="26341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seguida, você deverá preencher o formulário de inscrição de forma completa, conforma mostra a imagem ao lado.</a:t>
            </a:r>
          </a:p>
          <a:p>
            <a:pPr algn="just"/>
            <a:endParaRPr lang="pt-BR" dirty="0"/>
          </a:p>
          <a:p>
            <a:pPr algn="just"/>
            <a:r>
              <a:rPr lang="pt-BR" dirty="0">
                <a:solidFill>
                  <a:srgbClr val="FF0000"/>
                </a:solidFill>
              </a:rPr>
              <a:t>Atenção: </a:t>
            </a:r>
            <a:r>
              <a:rPr lang="pt-BR" dirty="0"/>
              <a:t>Ao selecionar o estado para o qual deseja concorrer, é importante verificar cuidadosamente se a escolha está correta, uma vez que pode haver outro edital simultâneo para diferentes estados.</a:t>
            </a:r>
          </a:p>
          <a:p>
            <a:pPr algn="just"/>
            <a:endParaRPr lang="pt-BR" dirty="0">
              <a:solidFill>
                <a:srgbClr val="FF0000"/>
              </a:solidFill>
            </a:endParaRPr>
          </a:p>
          <a:p>
            <a:pPr algn="just"/>
            <a:r>
              <a:rPr lang="pt-BR" dirty="0">
                <a:solidFill>
                  <a:srgbClr val="FF0000"/>
                </a:solidFill>
              </a:rPr>
              <a:t>OBS: </a:t>
            </a:r>
            <a:r>
              <a:rPr lang="pt-BR" dirty="0"/>
              <a:t>a sublinha estará disponível no Anexo I do Edital.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57B3625-5E7A-5F48-71F8-07E2D57A13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24" r="21945" b="19012"/>
          <a:stretch/>
        </p:blipFill>
        <p:spPr>
          <a:xfrm>
            <a:off x="3530600" y="1820324"/>
            <a:ext cx="8288866" cy="435829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841A822-D841-1B50-F600-203523A46E51}"/>
              </a:ext>
            </a:extLst>
          </p:cNvPr>
          <p:cNvSpPr/>
          <p:nvPr/>
        </p:nvSpPr>
        <p:spPr>
          <a:xfrm>
            <a:off x="3530600" y="2158999"/>
            <a:ext cx="1270000" cy="1561401"/>
          </a:xfrm>
          <a:prstGeom prst="rect">
            <a:avLst/>
          </a:prstGeom>
          <a:solidFill>
            <a:srgbClr val="385723"/>
          </a:solidFill>
          <a:ln>
            <a:solidFill>
              <a:srgbClr val="2B4719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1DE656D4-E9CC-896B-0816-B2F577301E8E}"/>
              </a:ext>
            </a:extLst>
          </p:cNvPr>
          <p:cNvCxnSpPr>
            <a:cxnSpLocks/>
          </p:cNvCxnSpPr>
          <p:nvPr/>
        </p:nvCxnSpPr>
        <p:spPr>
          <a:xfrm flipH="1">
            <a:off x="7103535" y="3287271"/>
            <a:ext cx="575734" cy="8662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92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4C894D7-3AF8-2D86-0A51-C16617CAD44F}"/>
              </a:ext>
            </a:extLst>
          </p:cNvPr>
          <p:cNvSpPr txBox="1"/>
          <p:nvPr/>
        </p:nvSpPr>
        <p:spPr>
          <a:xfrm>
            <a:off x="932650" y="975266"/>
            <a:ext cx="5396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Realizando Inscrição em Seleção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6DC7C89-8E2F-37A8-7DD3-382EAB69CBCB}"/>
              </a:ext>
            </a:extLst>
          </p:cNvPr>
          <p:cNvSpPr txBox="1"/>
          <p:nvPr/>
        </p:nvSpPr>
        <p:spPr>
          <a:xfrm>
            <a:off x="498492" y="2362316"/>
            <a:ext cx="2634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Após a realização da inscrição, o candidato deve anexar os documentos obrigatórios para a confirmação da inscrição. Para isso, basta clicar no clipe e fazer o upload dos arquivos.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C378995-618C-9D53-B518-E3408A4E9D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48" b="23333"/>
          <a:stretch/>
        </p:blipFill>
        <p:spPr>
          <a:xfrm>
            <a:off x="3234267" y="2204069"/>
            <a:ext cx="8957733" cy="367866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256C7AF-06B6-5793-9415-1B14EA5669CE}"/>
              </a:ext>
            </a:extLst>
          </p:cNvPr>
          <p:cNvSpPr/>
          <p:nvPr/>
        </p:nvSpPr>
        <p:spPr>
          <a:xfrm>
            <a:off x="9936113" y="4670640"/>
            <a:ext cx="2188154" cy="4696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2438415A-9CDB-0AAE-5015-3A6269C3DEB4}"/>
              </a:ext>
            </a:extLst>
          </p:cNvPr>
          <p:cNvCxnSpPr>
            <a:cxnSpLocks/>
          </p:cNvCxnSpPr>
          <p:nvPr/>
        </p:nvCxnSpPr>
        <p:spPr>
          <a:xfrm flipV="1">
            <a:off x="11319934" y="4970986"/>
            <a:ext cx="67735" cy="7778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01A1E024-D2D0-BC49-F678-577CBEEBBC29}"/>
              </a:ext>
            </a:extLst>
          </p:cNvPr>
          <p:cNvSpPr/>
          <p:nvPr/>
        </p:nvSpPr>
        <p:spPr>
          <a:xfrm>
            <a:off x="3234267" y="2540000"/>
            <a:ext cx="1049866" cy="1315867"/>
          </a:xfrm>
          <a:prstGeom prst="rect">
            <a:avLst/>
          </a:prstGeom>
          <a:solidFill>
            <a:srgbClr val="385723"/>
          </a:solidFill>
          <a:ln>
            <a:solidFill>
              <a:srgbClr val="2B4719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42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A9E7CCD-3C26-D0EB-20B4-FCCC4645654C}"/>
              </a:ext>
            </a:extLst>
          </p:cNvPr>
          <p:cNvSpPr txBox="1"/>
          <p:nvPr/>
        </p:nvSpPr>
        <p:spPr>
          <a:xfrm>
            <a:off x="699558" y="192151"/>
            <a:ext cx="5396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Realizando Inscrição em Seleção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1C97612-7AA4-C471-3BE5-0E98087CB0DE}"/>
              </a:ext>
            </a:extLst>
          </p:cNvPr>
          <p:cNvSpPr txBox="1"/>
          <p:nvPr/>
        </p:nvSpPr>
        <p:spPr>
          <a:xfrm>
            <a:off x="628894" y="825934"/>
            <a:ext cx="4926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Após clicar no clipe, abrir uma aba para anexar os documentos. Para isso, basta clicar em </a:t>
            </a:r>
            <a:r>
              <a:rPr lang="pt-BR" u="sng" dirty="0"/>
              <a:t>ADICIONAR.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A0BFAB3-788E-24DB-E713-07C83A90E3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77" t="21060" r="26970" b="21509"/>
          <a:stretch/>
        </p:blipFill>
        <p:spPr>
          <a:xfrm>
            <a:off x="507454" y="1874557"/>
            <a:ext cx="5313870" cy="3743864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7CD509FB-215A-718E-0D2B-CBEA48D44AB0}"/>
              </a:ext>
            </a:extLst>
          </p:cNvPr>
          <p:cNvCxnSpPr>
            <a:cxnSpLocks/>
          </p:cNvCxnSpPr>
          <p:nvPr/>
        </p:nvCxnSpPr>
        <p:spPr>
          <a:xfrm>
            <a:off x="4491462" y="1683051"/>
            <a:ext cx="483241" cy="7327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7DE748B-5C46-77D1-197E-85A7F782C11C}"/>
              </a:ext>
            </a:extLst>
          </p:cNvPr>
          <p:cNvSpPr txBox="1"/>
          <p:nvPr/>
        </p:nvSpPr>
        <p:spPr>
          <a:xfrm>
            <a:off x="86331" y="5743714"/>
            <a:ext cx="12019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u="sng" dirty="0">
                <a:solidFill>
                  <a:srgbClr val="FF0000"/>
                </a:solidFill>
              </a:rPr>
              <a:t>ATENÇÃO:</a:t>
            </a:r>
            <a:r>
              <a:rPr lang="pt-BR" dirty="0">
                <a:solidFill>
                  <a:srgbClr val="FF0000"/>
                </a:solidFill>
              </a:rPr>
              <a:t>  o candidato deve enviar todos os documentos que constam na lista quando clicado em </a:t>
            </a:r>
            <a:r>
              <a:rPr lang="pt-BR" u="sng" dirty="0">
                <a:solidFill>
                  <a:srgbClr val="FF0000"/>
                </a:solidFill>
              </a:rPr>
              <a:t>TIPO</a:t>
            </a:r>
            <a:r>
              <a:rPr lang="pt-BR" dirty="0">
                <a:solidFill>
                  <a:srgbClr val="FF0000"/>
                </a:solidFill>
              </a:rPr>
              <a:t>. Além disso, no caso de isenção concedida, o candidato deve enviar o Email com o resultado da aprovação da isenção no lugar do comprovante de pagamento. Ademais, o candidato deve fazer o download do documento anexada para avaliar se o mesmo foi adicionado.</a:t>
            </a:r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44E5FE4-D8DD-D992-575F-6CA1E8283A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665" t="22299" r="27477" b="20629"/>
          <a:stretch/>
        </p:blipFill>
        <p:spPr>
          <a:xfrm>
            <a:off x="6667944" y="1871102"/>
            <a:ext cx="5236234" cy="374731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0D2FDD04-8212-C43D-63DE-3D47A4823826}"/>
              </a:ext>
            </a:extLst>
          </p:cNvPr>
          <p:cNvSpPr txBox="1"/>
          <p:nvPr/>
        </p:nvSpPr>
        <p:spPr>
          <a:xfrm>
            <a:off x="6667944" y="596041"/>
            <a:ext cx="5141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seguida, deve selecionar o TIPO, adicionar uma descrição do arquivo e clicar em ESCOLHER ARQUIVO  para anexar. Por ultimo, clicar em </a:t>
            </a:r>
            <a:r>
              <a:rPr lang="pt-BR" u="sng" dirty="0"/>
              <a:t>ADICIONAR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3D800DBD-5B01-F574-0367-3F01F0BAE0A1}"/>
              </a:ext>
            </a:extLst>
          </p:cNvPr>
          <p:cNvCxnSpPr>
            <a:cxnSpLocks/>
          </p:cNvCxnSpPr>
          <p:nvPr/>
        </p:nvCxnSpPr>
        <p:spPr>
          <a:xfrm>
            <a:off x="9152740" y="4024278"/>
            <a:ext cx="483241" cy="7327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1643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807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corpo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Bionorte</dc:creator>
  <cp:lastModifiedBy>SANDRO</cp:lastModifiedBy>
  <cp:revision>9</cp:revision>
  <dcterms:created xsi:type="dcterms:W3CDTF">2023-10-02T19:19:08Z</dcterms:created>
  <dcterms:modified xsi:type="dcterms:W3CDTF">2024-09-05T20:24:55Z</dcterms:modified>
</cp:coreProperties>
</file>