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6" r:id="rId9"/>
    <p:sldId id="267" r:id="rId10"/>
    <p:sldId id="264" r:id="rId11"/>
    <p:sldId id="265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Padrão" id="{44E5FBE8-6472-43E0-B309-4AC5820690F7}">
          <p14:sldIdLst>
            <p14:sldId id="257"/>
            <p14:sldId id="258"/>
            <p14:sldId id="259"/>
            <p14:sldId id="260"/>
            <p14:sldId id="261"/>
            <p14:sldId id="262"/>
          </p14:sldIdLst>
        </p14:section>
        <p14:section name="Seção sem Título" id="{EB114BAF-0DAA-4B98-9748-4BB7E5557321}">
          <p14:sldIdLst>
            <p14:sldId id="263"/>
            <p14:sldId id="266"/>
            <p14:sldId id="267"/>
            <p14:sldId id="264"/>
            <p14:sldId id="265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69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B72F3B-5D18-E4D4-4C9D-9AB7DAC2BC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EF63D7B-2C2E-E946-3AA4-12DF9FE617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BC95F6D-D535-75BC-36EE-D9671792E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63E74-DB20-434A-9F24-407CC316E493}" type="datetimeFigureOut">
              <a:rPr lang="pt-BR" smtClean="0"/>
              <a:t>30/09/2024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D3966B8-04E9-0430-A7AE-2044A5D9E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A34E8B1-51F9-A0A3-B763-4317B241A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C2CA4-7AE8-4C5B-AF93-24F94AE014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9747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008B63-AB95-7A2E-8AB3-EA72789559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DD56C5C2-F14E-0DEC-194B-89E0C1C258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26C9BD0-82F9-0896-F65D-FCDD83206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63E74-DB20-434A-9F24-407CC316E493}" type="datetimeFigureOut">
              <a:rPr lang="pt-BR" smtClean="0"/>
              <a:t>30/09/2024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268CFF5-1784-02D7-DB34-E43669082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F794C5E-7FFD-0314-4828-70ACA620C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C2CA4-7AE8-4C5B-AF93-24F94AE014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0850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23B09DA-9950-F47B-93FC-B93A61046D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32353BA4-DF69-43F1-999A-5A94CF0F69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E04D4DE-253A-44F0-44BF-5AFB86FB5D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63E74-DB20-434A-9F24-407CC316E493}" type="datetimeFigureOut">
              <a:rPr lang="pt-BR" smtClean="0"/>
              <a:t>30/09/2024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6F9FFB5-C315-CB27-575B-51A0D467A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CF076EB-C5EE-9898-559B-1845D2CBE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C2CA4-7AE8-4C5B-AF93-24F94AE014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86732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7F999C-58BB-4B0E-79A5-01F5D32A26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E947E80-EECF-02AE-1342-B6F0AF7953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FD1FEEE-2B7F-8819-54A3-9AE5B54FEC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63E74-DB20-434A-9F24-407CC316E493}" type="datetimeFigureOut">
              <a:rPr lang="pt-BR" smtClean="0"/>
              <a:t>30/09/2024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1385D14-C069-11B0-C831-AE1A46E6CE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D7F3112-E7F9-1350-D224-13B2A5139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C2CA4-7AE8-4C5B-AF93-24F94AE014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06574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36A40F-8DB3-1178-977F-27EFBB996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2FA2181-BCF5-274B-482F-135383A22B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3786F8D-5188-5EBA-CFE5-83F6C19FA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63E74-DB20-434A-9F24-407CC316E493}" type="datetimeFigureOut">
              <a:rPr lang="pt-BR" smtClean="0"/>
              <a:t>30/09/2024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4FB988B-FD52-3C33-6441-15F8E1D3B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CA2829E-D749-544E-CA66-A6DFBD829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C2CA4-7AE8-4C5B-AF93-24F94AE014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8597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A6062F-81A8-61B4-1C8B-7E97BA863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EE4DE44-6BEE-0F82-ACE7-D3A3379982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B737C399-F9DF-4D9E-1EA2-6E32599E81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6DAB650-E2B7-2F2A-ECFC-EBF3ECC767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63E74-DB20-434A-9F24-407CC316E493}" type="datetimeFigureOut">
              <a:rPr lang="pt-BR" smtClean="0"/>
              <a:t>30/09/2024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74099FE-7196-DEDB-DACD-DCF6FAB31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511CB78-8059-5D3E-011E-950D3F58C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C2CA4-7AE8-4C5B-AF93-24F94AE014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7988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4128A5-0872-F8E4-5A41-AF0D21330B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10E2D63-1D3C-AF3D-0DE4-ACF191A51C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28316F4-EDC9-5869-4744-7CA3F61249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078ACDC8-D69C-B083-B46D-7A1BAAC522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90003DAA-5DD0-94F5-43C4-92E34637D9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1358A9B8-3C0F-75E6-4CE0-02C265FB11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63E74-DB20-434A-9F24-407CC316E493}" type="datetimeFigureOut">
              <a:rPr lang="pt-BR" smtClean="0"/>
              <a:t>30/09/2024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E2FCAB37-3125-3C72-21B7-48E8ACA99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364D9E8D-9FF7-FC4D-7E24-151D05BE9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C2CA4-7AE8-4C5B-AF93-24F94AE014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4801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AB6989-5182-1940-872C-B82F48559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3DDC3C49-9008-4164-0BBE-91BD741E0C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63E74-DB20-434A-9F24-407CC316E493}" type="datetimeFigureOut">
              <a:rPr lang="pt-BR" smtClean="0"/>
              <a:t>30/09/2024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33E03715-B9CB-F1E7-F31F-12791DA2D6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DEB2B5E3-50EB-C650-9B8D-2ECC30669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C2CA4-7AE8-4C5B-AF93-24F94AE014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8079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4F32E5A9-2CB8-3C36-D5C0-2E2AF6DD6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63E74-DB20-434A-9F24-407CC316E493}" type="datetimeFigureOut">
              <a:rPr lang="pt-BR" smtClean="0"/>
              <a:t>30/09/2024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DDEE75C8-232A-DB85-9E79-233E9A8F1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923A4D89-5C07-CABB-9849-A7F637362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C2CA4-7AE8-4C5B-AF93-24F94AE014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504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50E8A7-A507-EC70-F9E7-E7DFC569A4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146B0F1-C10D-2093-E1E7-C3CC1050A1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A61834F-B8EB-B7FA-905C-B81F357B1C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2C76582-9F90-B174-7FCC-4F38357457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63E74-DB20-434A-9F24-407CC316E493}" type="datetimeFigureOut">
              <a:rPr lang="pt-BR" smtClean="0"/>
              <a:t>30/09/2024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963B790-0297-9D48-C8FC-02009B4374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1ED35E1-7B54-E538-A140-30229B405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C2CA4-7AE8-4C5B-AF93-24F94AE014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49306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D3FCA3-76F5-4F21-1477-A89AF48C4D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98A69C79-09CF-4EDF-CC5D-17128B178F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3ADD3B8-13E8-E974-E7BD-0D22AA3EFE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B4C9319-24B1-67BC-F070-575D1112B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63E74-DB20-434A-9F24-407CC316E493}" type="datetimeFigureOut">
              <a:rPr lang="pt-BR" smtClean="0"/>
              <a:t>30/09/2024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0ABFB3B-F2B6-E469-8714-4FE1E2D97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3BB7227-B9A9-27FC-AC88-2953DC980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C2CA4-7AE8-4C5B-AF93-24F94AE014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8111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2A41D37B-75E2-AB9C-EAF5-FE3B5670B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33D6F5C-6C35-D653-7232-7FECAF8029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5E3C8CA-16B4-451C-EA03-5844C04C05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463E74-DB20-434A-9F24-407CC316E493}" type="datetimeFigureOut">
              <a:rPr lang="pt-BR" smtClean="0"/>
              <a:t>30/09/2024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B651475-BD7B-43BD-83D1-1304779CB5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4A9F68E-4924-6B35-BC90-EFE5256945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6C2CA4-7AE8-4C5B-AF93-24F94AE014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99241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bionorte.org.br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9471BBA4-5233-91BD-7511-8360634E6364}"/>
              </a:ext>
            </a:extLst>
          </p:cNvPr>
          <p:cNvSpPr txBox="1"/>
          <p:nvPr/>
        </p:nvSpPr>
        <p:spPr>
          <a:xfrm>
            <a:off x="728662" y="1500455"/>
            <a:ext cx="3962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Tutorial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4663E867-DE06-A938-6FE7-96A4FF661F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625" y="66675"/>
            <a:ext cx="142875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93733174-605D-C84B-C896-A15DA39FF059}"/>
              </a:ext>
            </a:extLst>
          </p:cNvPr>
          <p:cNvSpPr txBox="1"/>
          <p:nvPr/>
        </p:nvSpPr>
        <p:spPr>
          <a:xfrm>
            <a:off x="495300" y="2823894"/>
            <a:ext cx="3962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Funcionalidades do Portal aos Discentes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EE308B98-6D0B-0992-992C-B1A7F505A09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069" t="7778" r="20764" b="44013"/>
          <a:stretch/>
        </p:blipFill>
        <p:spPr>
          <a:xfrm>
            <a:off x="4431773" y="2162174"/>
            <a:ext cx="7213601" cy="3306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7326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97E3D858-25F6-CD46-3E59-80A372603A84}"/>
              </a:ext>
            </a:extLst>
          </p:cNvPr>
          <p:cNvSpPr txBox="1"/>
          <p:nvPr/>
        </p:nvSpPr>
        <p:spPr>
          <a:xfrm>
            <a:off x="479425" y="967315"/>
            <a:ext cx="676804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dirty="0"/>
              <a:t>Solicitando Agendamento de Defesa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E7456D6A-4153-CE92-9067-199EABB8E498}"/>
              </a:ext>
            </a:extLst>
          </p:cNvPr>
          <p:cNvSpPr txBox="1"/>
          <p:nvPr/>
        </p:nvSpPr>
        <p:spPr>
          <a:xfrm>
            <a:off x="600092" y="1820324"/>
            <a:ext cx="295590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Para solicitar o agendamento de Defesa de tese, os passos são semelhantes da qualificação. Para isso, basta clicar em </a:t>
            </a:r>
            <a:r>
              <a:rPr lang="pt-BR" b="1" dirty="0"/>
              <a:t>Agendamento de defesa, </a:t>
            </a:r>
            <a:r>
              <a:rPr lang="pt-BR" dirty="0"/>
              <a:t>em seguida clicar em </a:t>
            </a:r>
            <a:r>
              <a:rPr lang="pt-BR" b="1" dirty="0"/>
              <a:t>Solicitar </a:t>
            </a:r>
            <a:r>
              <a:rPr lang="pt-BR" dirty="0"/>
              <a:t>e preencher todos os campos em branco.</a:t>
            </a:r>
            <a:r>
              <a:rPr lang="pt-BR" b="1" dirty="0"/>
              <a:t> </a:t>
            </a:r>
            <a:r>
              <a:rPr lang="pt-BR" dirty="0"/>
              <a:t>Após adicionar as informações, clicar em </a:t>
            </a:r>
            <a:r>
              <a:rPr lang="pt-BR" b="1" dirty="0"/>
              <a:t>solicitar.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7C70F1A3-F234-918B-1131-5A039F3AEA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081" b="19593"/>
          <a:stretch/>
        </p:blipFill>
        <p:spPr>
          <a:xfrm>
            <a:off x="3666065" y="1879599"/>
            <a:ext cx="8195733" cy="3334319"/>
          </a:xfrm>
          <a:prstGeom prst="rect">
            <a:avLst/>
          </a:prstGeom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id="{FE15B5BC-D437-6F63-650E-01B8849491F8}"/>
              </a:ext>
            </a:extLst>
          </p:cNvPr>
          <p:cNvSpPr/>
          <p:nvPr/>
        </p:nvSpPr>
        <p:spPr>
          <a:xfrm>
            <a:off x="10761133" y="2116666"/>
            <a:ext cx="601134" cy="22705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DCE53AE7-F6AD-90FD-01FA-E87D332CFC0F}"/>
              </a:ext>
            </a:extLst>
          </p:cNvPr>
          <p:cNvSpPr/>
          <p:nvPr/>
        </p:nvSpPr>
        <p:spPr>
          <a:xfrm>
            <a:off x="7746998" y="4893734"/>
            <a:ext cx="575735" cy="22013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297828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2E454BBF-1169-9747-DC79-546CA6A020F0}"/>
              </a:ext>
            </a:extLst>
          </p:cNvPr>
          <p:cNvSpPr txBox="1"/>
          <p:nvPr/>
        </p:nvSpPr>
        <p:spPr>
          <a:xfrm>
            <a:off x="479425" y="967315"/>
            <a:ext cx="676804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dirty="0"/>
              <a:t>Solicitando Agendamento de Defesa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3E4F2FC6-5990-9649-ACCE-A628C14F7C0F}"/>
              </a:ext>
            </a:extLst>
          </p:cNvPr>
          <p:cNvSpPr txBox="1"/>
          <p:nvPr/>
        </p:nvSpPr>
        <p:spPr>
          <a:xfrm>
            <a:off x="600092" y="1820324"/>
            <a:ext cx="295590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Uma vez solicitado, o aluno deve anexar os documentos da defesa (Artigos, produção técnica e outros) e clicar em </a:t>
            </a:r>
            <a:r>
              <a:rPr lang="pt-BR" b="1" dirty="0"/>
              <a:t>Solicitar Aprovação, </a:t>
            </a:r>
            <a:r>
              <a:rPr lang="pt-BR" dirty="0"/>
              <a:t>para enviar o pedido de agendamento ao orientador e assim, ele poderá avaliar e posteriormente enviar para analise da </a:t>
            </a:r>
            <a:r>
              <a:rPr lang="pt-BR" dirty="0" err="1"/>
              <a:t>CoE</a:t>
            </a:r>
            <a:r>
              <a:rPr lang="pt-BR" dirty="0"/>
              <a:t>.</a:t>
            </a:r>
            <a:endParaRPr lang="pt-BR" b="1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87F38149-3B9C-AF66-7DBE-A5AB8CC1FB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322" b="19912"/>
          <a:stretch/>
        </p:blipFill>
        <p:spPr>
          <a:xfrm>
            <a:off x="3556000" y="1820324"/>
            <a:ext cx="8636000" cy="3486153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6D36D6E4-E01D-C698-C3A5-D5043ABE5FC0}"/>
              </a:ext>
            </a:extLst>
          </p:cNvPr>
          <p:cNvSpPr/>
          <p:nvPr/>
        </p:nvSpPr>
        <p:spPr>
          <a:xfrm>
            <a:off x="11717867" y="2260601"/>
            <a:ext cx="474133" cy="5249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207910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4134E34B-D644-EB60-5A6B-19ACFDD91A2D}"/>
              </a:ext>
            </a:extLst>
          </p:cNvPr>
          <p:cNvSpPr txBox="1"/>
          <p:nvPr/>
        </p:nvSpPr>
        <p:spPr>
          <a:xfrm>
            <a:off x="479425" y="967315"/>
            <a:ext cx="113716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dirty="0"/>
              <a:t>Solicitando Aproveitamento de créditos e Atividades Complementares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67F3EE6F-E34C-0228-58B4-8377F6DD558F}"/>
              </a:ext>
            </a:extLst>
          </p:cNvPr>
          <p:cNvSpPr txBox="1"/>
          <p:nvPr/>
        </p:nvSpPr>
        <p:spPr>
          <a:xfrm>
            <a:off x="600092" y="2358189"/>
            <a:ext cx="29559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Para solicitar aproveitamento de créditos, o aluno deve entrar na sua área restrita e clicar em </a:t>
            </a:r>
            <a:r>
              <a:rPr lang="pt-BR" b="1" u="sng" dirty="0"/>
              <a:t>PROCESSOS ELETRÔNICOS</a:t>
            </a:r>
            <a:r>
              <a:rPr lang="pt-BR" dirty="0"/>
              <a:t>. Após, clicar em </a:t>
            </a:r>
            <a:r>
              <a:rPr lang="pt-BR" b="1" u="sng" dirty="0"/>
              <a:t>ADICIONAR</a:t>
            </a:r>
            <a:r>
              <a:rPr lang="pt-BR" dirty="0"/>
              <a:t>. </a:t>
            </a:r>
            <a:endParaRPr lang="pt-BR" b="1" u="sng" dirty="0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5A03CF8E-5703-E5FB-071F-6EDB2CF7279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5948" r="60666" b="30463"/>
          <a:stretch/>
        </p:blipFill>
        <p:spPr>
          <a:xfrm>
            <a:off x="3556001" y="2358189"/>
            <a:ext cx="4256586" cy="3260558"/>
          </a:xfrm>
          <a:prstGeom prst="rect">
            <a:avLst/>
          </a:prstGeom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id="{57938CB9-22DD-5046-C0FA-76B009BA43AD}"/>
              </a:ext>
            </a:extLst>
          </p:cNvPr>
          <p:cNvSpPr/>
          <p:nvPr/>
        </p:nvSpPr>
        <p:spPr>
          <a:xfrm>
            <a:off x="3556000" y="5113421"/>
            <a:ext cx="1641642" cy="41531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2" name="Conector de Seta Reta 11">
            <a:extLst>
              <a:ext uri="{FF2B5EF4-FFF2-40B4-BE49-F238E27FC236}">
                <a16:creationId xmlns:a16="http://schemas.microsoft.com/office/drawing/2014/main" id="{8108B038-4A9A-D28D-634B-C6AB67F2AD83}"/>
              </a:ext>
            </a:extLst>
          </p:cNvPr>
          <p:cNvCxnSpPr>
            <a:cxnSpLocks/>
          </p:cNvCxnSpPr>
          <p:nvPr/>
        </p:nvCxnSpPr>
        <p:spPr>
          <a:xfrm flipV="1">
            <a:off x="4162927" y="5561271"/>
            <a:ext cx="108951" cy="84822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m 15">
            <a:extLst>
              <a:ext uri="{FF2B5EF4-FFF2-40B4-BE49-F238E27FC236}">
                <a16:creationId xmlns:a16="http://schemas.microsoft.com/office/drawing/2014/main" id="{6BB1B314-92DE-6804-B8D0-8197C8DD8C1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76678" t="16300" b="34203"/>
          <a:stretch/>
        </p:blipFill>
        <p:spPr>
          <a:xfrm>
            <a:off x="8253662" y="2358190"/>
            <a:ext cx="2843463" cy="3260558"/>
          </a:xfrm>
          <a:prstGeom prst="rect">
            <a:avLst/>
          </a:prstGeom>
        </p:spPr>
      </p:pic>
      <p:sp>
        <p:nvSpPr>
          <p:cNvPr id="17" name="Retângulo 16">
            <a:extLst>
              <a:ext uri="{FF2B5EF4-FFF2-40B4-BE49-F238E27FC236}">
                <a16:creationId xmlns:a16="http://schemas.microsoft.com/office/drawing/2014/main" id="{17D5B78B-C667-9542-0328-0D19F9445596}"/>
              </a:ext>
            </a:extLst>
          </p:cNvPr>
          <p:cNvSpPr/>
          <p:nvPr/>
        </p:nvSpPr>
        <p:spPr>
          <a:xfrm>
            <a:off x="9841832" y="2834212"/>
            <a:ext cx="1255294" cy="41531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8" name="Conector de Seta Reta 17">
            <a:extLst>
              <a:ext uri="{FF2B5EF4-FFF2-40B4-BE49-F238E27FC236}">
                <a16:creationId xmlns:a16="http://schemas.microsoft.com/office/drawing/2014/main" id="{7AC65437-3AE1-10B9-C0D8-76B83575EDE2}"/>
              </a:ext>
            </a:extLst>
          </p:cNvPr>
          <p:cNvCxnSpPr>
            <a:cxnSpLocks/>
          </p:cNvCxnSpPr>
          <p:nvPr/>
        </p:nvCxnSpPr>
        <p:spPr>
          <a:xfrm flipH="1">
            <a:off x="11152005" y="1998359"/>
            <a:ext cx="439903" cy="77569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97610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1D9B33C8-0A2C-9A52-F276-A36A8F11F2C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9145" t="15772" r="22927" b="17528"/>
          <a:stretch/>
        </p:blipFill>
        <p:spPr>
          <a:xfrm>
            <a:off x="4608095" y="2057400"/>
            <a:ext cx="7062537" cy="457200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59E8F445-947A-BBBA-F58F-F8C3C58081C5}"/>
              </a:ext>
            </a:extLst>
          </p:cNvPr>
          <p:cNvSpPr txBox="1"/>
          <p:nvPr/>
        </p:nvSpPr>
        <p:spPr>
          <a:xfrm>
            <a:off x="479425" y="967315"/>
            <a:ext cx="113716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dirty="0"/>
              <a:t>Solicitando Aproveitamento de créditos e Atividades Complementares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A0DC5566-497E-C8EC-8FCE-986D88D1E8EF}"/>
              </a:ext>
            </a:extLst>
          </p:cNvPr>
          <p:cNvSpPr txBox="1"/>
          <p:nvPr/>
        </p:nvSpPr>
        <p:spPr>
          <a:xfrm>
            <a:off x="756503" y="2057400"/>
            <a:ext cx="29559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Em seguida, abrira uma aba com vários tipos de processos eletrônicos. O discente deverá clicar em </a:t>
            </a:r>
            <a:r>
              <a:rPr lang="pt-BR" b="1" u="sng" dirty="0"/>
              <a:t>Aproveitamento de Créditos. 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06A54308-17D9-9ABE-AF47-96EA21F6AC59}"/>
              </a:ext>
            </a:extLst>
          </p:cNvPr>
          <p:cNvSpPr/>
          <p:nvPr/>
        </p:nvSpPr>
        <p:spPr>
          <a:xfrm>
            <a:off x="5553241" y="3043988"/>
            <a:ext cx="1858211" cy="38501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9" name="Conector de Seta Reta 8">
            <a:extLst>
              <a:ext uri="{FF2B5EF4-FFF2-40B4-BE49-F238E27FC236}">
                <a16:creationId xmlns:a16="http://schemas.microsoft.com/office/drawing/2014/main" id="{41DD055C-7877-117F-160F-4AD327C05851}"/>
              </a:ext>
            </a:extLst>
          </p:cNvPr>
          <p:cNvCxnSpPr>
            <a:cxnSpLocks/>
          </p:cNvCxnSpPr>
          <p:nvPr/>
        </p:nvCxnSpPr>
        <p:spPr>
          <a:xfrm flipH="1">
            <a:off x="6948569" y="2064516"/>
            <a:ext cx="925765" cy="105699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651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0015DCC3-2666-CB4D-FD92-DC443F6BCF94}"/>
              </a:ext>
            </a:extLst>
          </p:cNvPr>
          <p:cNvSpPr txBox="1"/>
          <p:nvPr/>
        </p:nvSpPr>
        <p:spPr>
          <a:xfrm>
            <a:off x="479425" y="967315"/>
            <a:ext cx="113716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dirty="0"/>
              <a:t>Solicitando Aproveitamento de créditos e Atividades Complementares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EDA1880F-5E2E-130A-ADC4-0ACC9240A9F4}"/>
              </a:ext>
            </a:extLst>
          </p:cNvPr>
          <p:cNvSpPr txBox="1"/>
          <p:nvPr/>
        </p:nvSpPr>
        <p:spPr>
          <a:xfrm>
            <a:off x="756503" y="2057400"/>
            <a:ext cx="295590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Após clicar, abrirá uma tela onde o aluno deve preencher os dados referente a disciplina que será aproveitada. Após o preenchimentos, clicar em </a:t>
            </a:r>
            <a:r>
              <a:rPr lang="pt-BR" b="1" u="sng" dirty="0"/>
              <a:t>ADICIONAR.</a:t>
            </a: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EE5FB329-4904-D9E3-21EB-DB9FC76D530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4079" t="16124" r="26677" b="14088"/>
          <a:stretch/>
        </p:blipFill>
        <p:spPr>
          <a:xfrm>
            <a:off x="4066673" y="1696835"/>
            <a:ext cx="6003759" cy="4783780"/>
          </a:xfrm>
          <a:prstGeom prst="rect">
            <a:avLst/>
          </a:prstGeom>
        </p:spPr>
      </p:pic>
      <p:cxnSp>
        <p:nvCxnSpPr>
          <p:cNvPr id="9" name="Conector de Seta Reta 8">
            <a:extLst>
              <a:ext uri="{FF2B5EF4-FFF2-40B4-BE49-F238E27FC236}">
                <a16:creationId xmlns:a16="http://schemas.microsoft.com/office/drawing/2014/main" id="{A29FDA29-85DD-0313-BB6E-75CC06CD22B8}"/>
              </a:ext>
            </a:extLst>
          </p:cNvPr>
          <p:cNvCxnSpPr>
            <a:cxnSpLocks/>
          </p:cNvCxnSpPr>
          <p:nvPr/>
        </p:nvCxnSpPr>
        <p:spPr>
          <a:xfrm flipH="1">
            <a:off x="7995317" y="5508514"/>
            <a:ext cx="679452" cy="76434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5669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id="{0F7649C9-4E52-F7FC-B925-7632D81AE1AC}"/>
              </a:ext>
            </a:extLst>
          </p:cNvPr>
          <p:cNvSpPr txBox="1"/>
          <p:nvPr/>
        </p:nvSpPr>
        <p:spPr>
          <a:xfrm>
            <a:off x="479425" y="967315"/>
            <a:ext cx="113716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dirty="0"/>
              <a:t>Solicitando Aproveitamento de créditos e Atividades Complementares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EC5F38F3-0552-5670-8321-44AEFD2C8B5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3816" t="16475" r="27664" b="34028"/>
          <a:stretch/>
        </p:blipFill>
        <p:spPr>
          <a:xfrm>
            <a:off x="4716379" y="2177716"/>
            <a:ext cx="7134726" cy="3392906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95FE29DB-8099-66DD-8EF1-2D34357DE309}"/>
              </a:ext>
            </a:extLst>
          </p:cNvPr>
          <p:cNvSpPr txBox="1"/>
          <p:nvPr/>
        </p:nvSpPr>
        <p:spPr>
          <a:xfrm>
            <a:off x="756503" y="2057400"/>
            <a:ext cx="29559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Em seguida, o processo ficará visível na tela de Processos eletrônicos. Após preencher os dados da disciplina, o discente deve clicar em </a:t>
            </a:r>
            <a:r>
              <a:rPr lang="pt-BR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ARQUIVOS</a:t>
            </a:r>
            <a:r>
              <a:rPr lang="pt-BR" dirty="0"/>
              <a:t>, para anexar a declaração que cursou a disciplina e a ementa dela.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44533B46-23EA-DA7A-CA3A-DACACA492230}"/>
              </a:ext>
            </a:extLst>
          </p:cNvPr>
          <p:cNvSpPr/>
          <p:nvPr/>
        </p:nvSpPr>
        <p:spPr>
          <a:xfrm>
            <a:off x="10082463" y="3429000"/>
            <a:ext cx="745958" cy="38501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2" name="Conector de Seta Reta 11">
            <a:extLst>
              <a:ext uri="{FF2B5EF4-FFF2-40B4-BE49-F238E27FC236}">
                <a16:creationId xmlns:a16="http://schemas.microsoft.com/office/drawing/2014/main" id="{63B34527-70B3-C5A0-42E4-653A4CEFB4A7}"/>
              </a:ext>
            </a:extLst>
          </p:cNvPr>
          <p:cNvCxnSpPr>
            <a:cxnSpLocks/>
          </p:cNvCxnSpPr>
          <p:nvPr/>
        </p:nvCxnSpPr>
        <p:spPr>
          <a:xfrm flipH="1">
            <a:off x="10488695" y="2664659"/>
            <a:ext cx="679452" cy="76434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tângulo 13">
            <a:extLst>
              <a:ext uri="{FF2B5EF4-FFF2-40B4-BE49-F238E27FC236}">
                <a16:creationId xmlns:a16="http://schemas.microsoft.com/office/drawing/2014/main" id="{958F94FE-E8E6-8291-7ACF-D71C4D179A1C}"/>
              </a:ext>
            </a:extLst>
          </p:cNvPr>
          <p:cNvSpPr/>
          <p:nvPr/>
        </p:nvSpPr>
        <p:spPr>
          <a:xfrm>
            <a:off x="5927557" y="3428999"/>
            <a:ext cx="1712495" cy="38501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602117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B171F405-B1E3-060F-20A0-81FE712729BA}"/>
              </a:ext>
            </a:extLst>
          </p:cNvPr>
          <p:cNvSpPr txBox="1"/>
          <p:nvPr/>
        </p:nvSpPr>
        <p:spPr>
          <a:xfrm>
            <a:off x="410160" y="425894"/>
            <a:ext cx="113716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dirty="0"/>
              <a:t>Solicitando Aproveitamento de créditos e Atividades Complementares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511A5E4A-C78A-EC4E-6996-36BC6062EE9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8806" t="15636" r="21082" b="13986"/>
          <a:stretch/>
        </p:blipFill>
        <p:spPr>
          <a:xfrm>
            <a:off x="4585648" y="1634985"/>
            <a:ext cx="7328848" cy="4902293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CA32250D-2E28-32B6-9D3E-F9DE8B8D3DC6}"/>
              </a:ext>
            </a:extLst>
          </p:cNvPr>
          <p:cNvSpPr txBox="1"/>
          <p:nvPr/>
        </p:nvSpPr>
        <p:spPr>
          <a:xfrm>
            <a:off x="756503" y="2057400"/>
            <a:ext cx="295590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Em seguida, para adicionar os arquivos, o aluno deve clicar em </a:t>
            </a:r>
            <a:r>
              <a:rPr lang="pt-BR" b="1" u="sng" dirty="0"/>
              <a:t>ADICIONAR</a:t>
            </a:r>
            <a:r>
              <a:rPr lang="pt-BR" dirty="0"/>
              <a:t>. Após isso, deve escolher o </a:t>
            </a:r>
            <a:r>
              <a:rPr lang="pt-BR" b="1" dirty="0"/>
              <a:t>TIPO</a:t>
            </a:r>
            <a:r>
              <a:rPr lang="pt-BR" dirty="0"/>
              <a:t> de arquivo (declaração que cursou a disciplina e a ementa). Por fim, escolher o arquivo para fazer o upload. Após anexar os documentos, clicar em </a:t>
            </a:r>
            <a:r>
              <a:rPr lang="pt-BR" b="1" u="sng" dirty="0"/>
              <a:t>ADICIONAR.</a:t>
            </a:r>
          </a:p>
        </p:txBody>
      </p:sp>
      <p:cxnSp>
        <p:nvCxnSpPr>
          <p:cNvPr id="8" name="Conector de Seta Reta 7">
            <a:extLst>
              <a:ext uri="{FF2B5EF4-FFF2-40B4-BE49-F238E27FC236}">
                <a16:creationId xmlns:a16="http://schemas.microsoft.com/office/drawing/2014/main" id="{A6E14C98-F0FB-73A0-0FAC-52214C6B4162}"/>
              </a:ext>
            </a:extLst>
          </p:cNvPr>
          <p:cNvCxnSpPr>
            <a:cxnSpLocks/>
          </p:cNvCxnSpPr>
          <p:nvPr/>
        </p:nvCxnSpPr>
        <p:spPr>
          <a:xfrm>
            <a:off x="9403307" y="1202859"/>
            <a:ext cx="1358343" cy="63157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de Seta Reta 9">
            <a:extLst>
              <a:ext uri="{FF2B5EF4-FFF2-40B4-BE49-F238E27FC236}">
                <a16:creationId xmlns:a16="http://schemas.microsoft.com/office/drawing/2014/main" id="{A295393F-C072-39CB-F7CC-8D59F75A5109}"/>
              </a:ext>
            </a:extLst>
          </p:cNvPr>
          <p:cNvCxnSpPr>
            <a:cxnSpLocks/>
          </p:cNvCxnSpPr>
          <p:nvPr/>
        </p:nvCxnSpPr>
        <p:spPr>
          <a:xfrm flipH="1">
            <a:off x="9403307" y="3023907"/>
            <a:ext cx="1246496" cy="61481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de Seta Reta 11">
            <a:extLst>
              <a:ext uri="{FF2B5EF4-FFF2-40B4-BE49-F238E27FC236}">
                <a16:creationId xmlns:a16="http://schemas.microsoft.com/office/drawing/2014/main" id="{1197590D-B536-84CE-E546-1588D5EC1E7A}"/>
              </a:ext>
            </a:extLst>
          </p:cNvPr>
          <p:cNvCxnSpPr>
            <a:cxnSpLocks/>
          </p:cNvCxnSpPr>
          <p:nvPr/>
        </p:nvCxnSpPr>
        <p:spPr>
          <a:xfrm>
            <a:off x="3906476" y="4561399"/>
            <a:ext cx="1358343" cy="63157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61230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2AD5BE11-FE01-4EE0-B095-D26BA105E46A}"/>
              </a:ext>
            </a:extLst>
          </p:cNvPr>
          <p:cNvSpPr txBox="1"/>
          <p:nvPr/>
        </p:nvSpPr>
        <p:spPr>
          <a:xfrm>
            <a:off x="410160" y="425894"/>
            <a:ext cx="113716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dirty="0"/>
              <a:t>Solicitando Aproveitamento de créditos e Atividades Complementares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91B6E967-FFE3-4DB5-88D7-3CFDB7836C32}"/>
              </a:ext>
            </a:extLst>
          </p:cNvPr>
          <p:cNvSpPr txBox="1"/>
          <p:nvPr/>
        </p:nvSpPr>
        <p:spPr>
          <a:xfrm>
            <a:off x="1196770" y="2339706"/>
            <a:ext cx="29559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Logo após anexar os documentos, o aluno vai clicar em </a:t>
            </a:r>
            <a:r>
              <a:rPr lang="pt-BR" b="1" u="sng" dirty="0"/>
              <a:t>DAR ANDAMENTO, </a:t>
            </a:r>
            <a:r>
              <a:rPr lang="pt-BR" dirty="0"/>
              <a:t>para enviar o pedido para a coordenação Estadual.</a:t>
            </a:r>
            <a:endParaRPr lang="pt-BR" b="1" u="sng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9F3849CD-505B-4A74-B669-AC21013C52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611" t="7161" b="55060"/>
          <a:stretch/>
        </p:blipFill>
        <p:spPr>
          <a:xfrm>
            <a:off x="5194524" y="2133599"/>
            <a:ext cx="5655733" cy="2590801"/>
          </a:xfrm>
          <a:prstGeom prst="rect">
            <a:avLst/>
          </a:prstGeom>
        </p:spPr>
      </p:pic>
      <p:cxnSp>
        <p:nvCxnSpPr>
          <p:cNvPr id="7" name="Conector de Seta Reta 6">
            <a:extLst>
              <a:ext uri="{FF2B5EF4-FFF2-40B4-BE49-F238E27FC236}">
                <a16:creationId xmlns:a16="http://schemas.microsoft.com/office/drawing/2014/main" id="{6DF5BAF3-EE69-41EB-A04D-8664269B1191}"/>
              </a:ext>
            </a:extLst>
          </p:cNvPr>
          <p:cNvCxnSpPr>
            <a:cxnSpLocks/>
          </p:cNvCxnSpPr>
          <p:nvPr/>
        </p:nvCxnSpPr>
        <p:spPr>
          <a:xfrm flipH="1">
            <a:off x="10413500" y="2480122"/>
            <a:ext cx="873514" cy="71410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67840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05C3073A-5376-45BD-8EEF-DF5A31C159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458" t="19136" r="26320" b="15802"/>
          <a:stretch/>
        </p:blipFill>
        <p:spPr>
          <a:xfrm>
            <a:off x="4946518" y="1611466"/>
            <a:ext cx="5480406" cy="4247317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4447B973-1CBE-4B69-830F-EA59E0BB4B92}"/>
              </a:ext>
            </a:extLst>
          </p:cNvPr>
          <p:cNvSpPr txBox="1"/>
          <p:nvPr/>
        </p:nvSpPr>
        <p:spPr>
          <a:xfrm>
            <a:off x="410160" y="425894"/>
            <a:ext cx="113716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dirty="0"/>
              <a:t>Solicitando Aproveitamento de créditos e Atividades Complementares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EFFEB019-FFFE-45E1-B116-3B4C95BF4DB3}"/>
              </a:ext>
            </a:extLst>
          </p:cNvPr>
          <p:cNvSpPr txBox="1"/>
          <p:nvPr/>
        </p:nvSpPr>
        <p:spPr>
          <a:xfrm>
            <a:off x="1298370" y="1935668"/>
            <a:ext cx="295590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Em seguida, Abrirá uma tela onde o discente verificará se todas as informações do pedido estão corretas e se os documentos foram anexados. 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Após, deve-se adicionar algum observação, se for o caso, solicitando a aprovação do pedido pelo orientador.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Em seguida, deve-se clicar em </a:t>
            </a:r>
            <a:r>
              <a:rPr lang="pt-BR" b="1" u="sng" dirty="0"/>
              <a:t>PROSSEGUIR. </a:t>
            </a:r>
            <a:r>
              <a:rPr lang="pt-BR" dirty="0"/>
              <a:t>Após isso, o pedido será enviado ao orientador para analise.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37FC58E7-FB83-4089-AEE1-3021F9CCCA52}"/>
              </a:ext>
            </a:extLst>
          </p:cNvPr>
          <p:cNvSpPr/>
          <p:nvPr/>
        </p:nvSpPr>
        <p:spPr>
          <a:xfrm>
            <a:off x="5042066" y="1842840"/>
            <a:ext cx="3546643" cy="109220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60399A6C-D3BE-4B02-8558-F29CB27D9E6D}"/>
              </a:ext>
            </a:extLst>
          </p:cNvPr>
          <p:cNvSpPr/>
          <p:nvPr/>
        </p:nvSpPr>
        <p:spPr>
          <a:xfrm>
            <a:off x="4946518" y="3166414"/>
            <a:ext cx="3546643" cy="96869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cxnSp>
        <p:nvCxnSpPr>
          <p:cNvPr id="10" name="Conector de Seta Reta 9">
            <a:extLst>
              <a:ext uri="{FF2B5EF4-FFF2-40B4-BE49-F238E27FC236}">
                <a16:creationId xmlns:a16="http://schemas.microsoft.com/office/drawing/2014/main" id="{A21BD234-867D-4882-93BF-439144246175}"/>
              </a:ext>
            </a:extLst>
          </p:cNvPr>
          <p:cNvCxnSpPr>
            <a:cxnSpLocks/>
          </p:cNvCxnSpPr>
          <p:nvPr/>
        </p:nvCxnSpPr>
        <p:spPr>
          <a:xfrm flipH="1">
            <a:off x="8233110" y="4749751"/>
            <a:ext cx="873514" cy="71410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39008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2A8845B4-9A3E-40B0-BC48-18C312C73627}"/>
              </a:ext>
            </a:extLst>
          </p:cNvPr>
          <p:cNvSpPr txBox="1"/>
          <p:nvPr/>
        </p:nvSpPr>
        <p:spPr>
          <a:xfrm>
            <a:off x="410160" y="425894"/>
            <a:ext cx="113716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dirty="0"/>
              <a:t>Solicitando Aproveitamento de créditos e Atividades Complementares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2E3271FB-AB49-4368-A287-9F18BD48A2AD}"/>
              </a:ext>
            </a:extLst>
          </p:cNvPr>
          <p:cNvSpPr txBox="1"/>
          <p:nvPr/>
        </p:nvSpPr>
        <p:spPr>
          <a:xfrm>
            <a:off x="1298370" y="1935668"/>
            <a:ext cx="295590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Para solicitar aproveitamento de atividade complementares, os passos são semelhantes ao do Aproveitamento de créditos, o que muda é que você irá clicar em </a:t>
            </a:r>
            <a:r>
              <a:rPr lang="pt-BR" b="1" dirty="0"/>
              <a:t>Aproveitamento de créditos em atividades complementares </a:t>
            </a:r>
            <a:r>
              <a:rPr lang="pt-BR" dirty="0"/>
              <a:t>e preencher os dados.</a:t>
            </a:r>
          </a:p>
          <a:p>
            <a:pPr algn="just"/>
            <a:r>
              <a:rPr lang="pt-BR" dirty="0"/>
              <a:t>Após, clicar em </a:t>
            </a:r>
            <a:r>
              <a:rPr lang="pt-BR" b="1" u="sng" dirty="0"/>
              <a:t>FICHAS</a:t>
            </a:r>
            <a:r>
              <a:rPr lang="pt-BR" dirty="0"/>
              <a:t>, para selecionar o tipo de produção que deseja solicitar e os documentos dos mesmos.</a:t>
            </a:r>
          </a:p>
          <a:p>
            <a:pPr algn="just"/>
            <a:endParaRPr lang="pt-BR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DE20D909-39B3-4B22-9983-4B9A63331E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996" t="24518" r="26741" b="56863"/>
          <a:stretch/>
        </p:blipFill>
        <p:spPr>
          <a:xfrm>
            <a:off x="5005785" y="2028885"/>
            <a:ext cx="5762445" cy="1276230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56FDE222-8838-47AF-9019-E04D044FA600}"/>
              </a:ext>
            </a:extLst>
          </p:cNvPr>
          <p:cNvSpPr/>
          <p:nvPr/>
        </p:nvSpPr>
        <p:spPr>
          <a:xfrm>
            <a:off x="5098919" y="2785534"/>
            <a:ext cx="3546643" cy="33866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687AB7C6-336E-432C-8547-1DCED9C5EE1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736" t="12839" r="20376" b="66697"/>
          <a:stretch/>
        </p:blipFill>
        <p:spPr>
          <a:xfrm>
            <a:off x="4732867" y="4123832"/>
            <a:ext cx="7272866" cy="1331376"/>
          </a:xfrm>
          <a:prstGeom prst="rect">
            <a:avLst/>
          </a:prstGeom>
        </p:spPr>
      </p:pic>
      <p:cxnSp>
        <p:nvCxnSpPr>
          <p:cNvPr id="9" name="Conector de Seta Reta 8">
            <a:extLst>
              <a:ext uri="{FF2B5EF4-FFF2-40B4-BE49-F238E27FC236}">
                <a16:creationId xmlns:a16="http://schemas.microsoft.com/office/drawing/2014/main" id="{71777841-B462-4737-9D3C-F0A965D83838}"/>
              </a:ext>
            </a:extLst>
          </p:cNvPr>
          <p:cNvCxnSpPr>
            <a:cxnSpLocks/>
          </p:cNvCxnSpPr>
          <p:nvPr/>
        </p:nvCxnSpPr>
        <p:spPr>
          <a:xfrm>
            <a:off x="10751296" y="3984379"/>
            <a:ext cx="800746" cy="75639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tângulo 10">
            <a:extLst>
              <a:ext uri="{FF2B5EF4-FFF2-40B4-BE49-F238E27FC236}">
                <a16:creationId xmlns:a16="http://schemas.microsoft.com/office/drawing/2014/main" id="{C289E665-A928-4DDB-82C0-275A60EE15A6}"/>
              </a:ext>
            </a:extLst>
          </p:cNvPr>
          <p:cNvSpPr/>
          <p:nvPr/>
        </p:nvSpPr>
        <p:spPr>
          <a:xfrm>
            <a:off x="4732867" y="4620187"/>
            <a:ext cx="3546643" cy="33866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332241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49576736-56A6-766C-0BE5-AFEF9EBED8C3}"/>
              </a:ext>
            </a:extLst>
          </p:cNvPr>
          <p:cNvSpPr txBox="1"/>
          <p:nvPr/>
        </p:nvSpPr>
        <p:spPr>
          <a:xfrm>
            <a:off x="479425" y="967315"/>
            <a:ext cx="368617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dirty="0"/>
              <a:t>ACESSO AO SISTEMA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77BB2663-1F15-C22E-F050-95A2EE75AC43}"/>
              </a:ext>
            </a:extLst>
          </p:cNvPr>
          <p:cNvSpPr txBox="1"/>
          <p:nvPr/>
        </p:nvSpPr>
        <p:spPr>
          <a:xfrm>
            <a:off x="476250" y="2093001"/>
            <a:ext cx="37528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Primeiramente, o candidato precisará criar um conta no Portal Bionorte. Para isso, basta acessar o site </a:t>
            </a:r>
            <a:r>
              <a:rPr lang="pt-BR" u="sng" dirty="0">
                <a:solidFill>
                  <a:srgbClr val="FF0000"/>
                </a:solidFill>
                <a:hlinkClick r:id="rId2"/>
              </a:rPr>
              <a:t>https://Bionorte.org.br</a:t>
            </a:r>
            <a:r>
              <a:rPr lang="pt-BR" dirty="0"/>
              <a:t>, digitar suas credenciais de acesso em entrar.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F4FEF8A8-D512-D066-6E3C-CA1774B33CE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069" t="7778" r="20764" b="44013"/>
          <a:stretch/>
        </p:blipFill>
        <p:spPr>
          <a:xfrm>
            <a:off x="4502149" y="2235200"/>
            <a:ext cx="7213601" cy="3306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4062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452994E5-24D0-416E-9591-9E28CEDB5FCB}"/>
              </a:ext>
            </a:extLst>
          </p:cNvPr>
          <p:cNvSpPr txBox="1"/>
          <p:nvPr/>
        </p:nvSpPr>
        <p:spPr>
          <a:xfrm>
            <a:off x="410160" y="95694"/>
            <a:ext cx="113716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dirty="0"/>
              <a:t>Solicitando Aproveitamento de créditos e Atividades Complementares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EA1F50A7-6CE1-4B62-994F-BE92F93BF7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236" t="19013" r="28820" b="15926"/>
          <a:stretch/>
        </p:blipFill>
        <p:spPr>
          <a:xfrm>
            <a:off x="482601" y="2573704"/>
            <a:ext cx="4800599" cy="4188602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5E353038-2863-4020-BB3F-F09926B716B8}"/>
              </a:ext>
            </a:extLst>
          </p:cNvPr>
          <p:cNvSpPr txBox="1"/>
          <p:nvPr/>
        </p:nvSpPr>
        <p:spPr>
          <a:xfrm>
            <a:off x="482601" y="819378"/>
            <a:ext cx="52069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Em seguida, abrirá uma tela com todos os tipos de produção disponível. O Aluno deve escolher qual pretender solicitar o aproveitamento e clicar em </a:t>
            </a:r>
            <a:r>
              <a:rPr lang="pt-BR" b="1" u="sng" dirty="0"/>
              <a:t>ADICIONAR, </a:t>
            </a:r>
            <a:r>
              <a:rPr lang="pt-BR" dirty="0"/>
              <a:t>para adicionar o numero de produção solicitada de cada tipo e o documento da mesma.</a:t>
            </a:r>
            <a:endParaRPr lang="pt-BR" b="1" u="sng" dirty="0"/>
          </a:p>
        </p:txBody>
      </p:sp>
      <p:cxnSp>
        <p:nvCxnSpPr>
          <p:cNvPr id="8" name="Conector de Seta Reta 7">
            <a:extLst>
              <a:ext uri="{FF2B5EF4-FFF2-40B4-BE49-F238E27FC236}">
                <a16:creationId xmlns:a16="http://schemas.microsoft.com/office/drawing/2014/main" id="{FBD55018-4E13-43B1-B902-0F093632C612}"/>
              </a:ext>
            </a:extLst>
          </p:cNvPr>
          <p:cNvCxnSpPr>
            <a:cxnSpLocks/>
          </p:cNvCxnSpPr>
          <p:nvPr/>
        </p:nvCxnSpPr>
        <p:spPr>
          <a:xfrm>
            <a:off x="4123266" y="2870200"/>
            <a:ext cx="646976" cy="68038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ixaDeTexto 9">
            <a:extLst>
              <a:ext uri="{FF2B5EF4-FFF2-40B4-BE49-F238E27FC236}">
                <a16:creationId xmlns:a16="http://schemas.microsoft.com/office/drawing/2014/main" id="{B73E3561-3F41-4043-9023-D711D9B27DA9}"/>
              </a:ext>
            </a:extLst>
          </p:cNvPr>
          <p:cNvSpPr txBox="1"/>
          <p:nvPr/>
        </p:nvSpPr>
        <p:spPr>
          <a:xfrm>
            <a:off x="7445911" y="2062209"/>
            <a:ext cx="29559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Após isso, o aluno deve clicar em </a:t>
            </a:r>
            <a:r>
              <a:rPr lang="pt-BR" b="1" u="sng" dirty="0"/>
              <a:t>DAR PROSSEGUIMENTO 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C51081FF-B827-4CBE-B407-CD709258023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000" t="13704" b="69876"/>
          <a:stretch/>
        </p:blipFill>
        <p:spPr>
          <a:xfrm>
            <a:off x="5875865" y="3124200"/>
            <a:ext cx="6096000" cy="1126067"/>
          </a:xfrm>
          <a:prstGeom prst="rect">
            <a:avLst/>
          </a:prstGeom>
        </p:spPr>
      </p:pic>
      <p:cxnSp>
        <p:nvCxnSpPr>
          <p:cNvPr id="12" name="Conector de Seta Reta 11">
            <a:extLst>
              <a:ext uri="{FF2B5EF4-FFF2-40B4-BE49-F238E27FC236}">
                <a16:creationId xmlns:a16="http://schemas.microsoft.com/office/drawing/2014/main" id="{04C8AD00-8DDC-49BA-AA5F-B520FDD37226}"/>
              </a:ext>
            </a:extLst>
          </p:cNvPr>
          <p:cNvCxnSpPr>
            <a:cxnSpLocks/>
          </p:cNvCxnSpPr>
          <p:nvPr/>
        </p:nvCxnSpPr>
        <p:spPr>
          <a:xfrm flipH="1" flipV="1">
            <a:off x="11565467" y="3793068"/>
            <a:ext cx="550333" cy="87285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08725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08047191-1DC2-4AB8-97C1-EC37D8B2A150}"/>
              </a:ext>
            </a:extLst>
          </p:cNvPr>
          <p:cNvSpPr txBox="1"/>
          <p:nvPr/>
        </p:nvSpPr>
        <p:spPr>
          <a:xfrm>
            <a:off x="410160" y="95694"/>
            <a:ext cx="113716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dirty="0"/>
              <a:t>Solicitando Aproveitamento de créditos e Atividades Complementares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576C090-F5FA-417E-B9C7-CC833957641B}"/>
              </a:ext>
            </a:extLst>
          </p:cNvPr>
          <p:cNvSpPr txBox="1"/>
          <p:nvPr/>
        </p:nvSpPr>
        <p:spPr>
          <a:xfrm>
            <a:off x="1467702" y="1876970"/>
            <a:ext cx="295590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Em seguida, deve-se verificar se todas as informações estão corretas e se os documentos foram anexados. Após, deve-se adicionar algum observação, se for o caso, solicitando a aprovação do pedido pelo orientador.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Por ultimo, clicar em </a:t>
            </a:r>
            <a:r>
              <a:rPr lang="pt-BR" b="1" u="sng" dirty="0"/>
              <a:t>PROSSEGUIR</a:t>
            </a:r>
            <a:r>
              <a:rPr lang="pt-BR" dirty="0"/>
              <a:t> para enviar o pedido para a analise do orientador e demais trâmites.</a:t>
            </a:r>
          </a:p>
          <a:p>
            <a:pPr algn="just"/>
            <a:endParaRPr lang="pt-BR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C3337E06-1A74-4EC7-97D7-B10C9E7691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320" t="19260" r="26249" b="15062"/>
          <a:stretch/>
        </p:blipFill>
        <p:spPr>
          <a:xfrm>
            <a:off x="5765800" y="1696541"/>
            <a:ext cx="5782734" cy="4504267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938D550C-51DE-4D7D-BC4F-4B125EA57A41}"/>
              </a:ext>
            </a:extLst>
          </p:cNvPr>
          <p:cNvSpPr/>
          <p:nvPr/>
        </p:nvSpPr>
        <p:spPr>
          <a:xfrm>
            <a:off x="5850468" y="3911600"/>
            <a:ext cx="5503332" cy="61806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9E4F5D62-5282-4CCF-B6DC-41D3EB13ACAF}"/>
              </a:ext>
            </a:extLst>
          </p:cNvPr>
          <p:cNvSpPr/>
          <p:nvPr/>
        </p:nvSpPr>
        <p:spPr>
          <a:xfrm>
            <a:off x="5778500" y="1876970"/>
            <a:ext cx="5503332" cy="127263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cxnSp>
        <p:nvCxnSpPr>
          <p:cNvPr id="9" name="Conector de Seta Reta 8">
            <a:extLst>
              <a:ext uri="{FF2B5EF4-FFF2-40B4-BE49-F238E27FC236}">
                <a16:creationId xmlns:a16="http://schemas.microsoft.com/office/drawing/2014/main" id="{C7B3498D-0149-4C0E-B43D-73FFD988D2D2}"/>
              </a:ext>
            </a:extLst>
          </p:cNvPr>
          <p:cNvCxnSpPr>
            <a:cxnSpLocks/>
          </p:cNvCxnSpPr>
          <p:nvPr/>
        </p:nvCxnSpPr>
        <p:spPr>
          <a:xfrm flipH="1" flipV="1">
            <a:off x="9398002" y="5928119"/>
            <a:ext cx="1092198" cy="50936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60780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CC42B737-F8C7-27DC-3142-0B8D8697288F}"/>
              </a:ext>
            </a:extLst>
          </p:cNvPr>
          <p:cNvSpPr txBox="1"/>
          <p:nvPr/>
        </p:nvSpPr>
        <p:spPr>
          <a:xfrm>
            <a:off x="479425" y="967315"/>
            <a:ext cx="539644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dirty="0"/>
              <a:t>MENU PRINCIPAL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3A053324-59D0-C75C-9FD1-29133512C20C}"/>
              </a:ext>
            </a:extLst>
          </p:cNvPr>
          <p:cNvSpPr txBox="1"/>
          <p:nvPr/>
        </p:nvSpPr>
        <p:spPr>
          <a:xfrm>
            <a:off x="476250" y="2093001"/>
            <a:ext cx="263417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Uma vez dentro da sua área restrita, aparecerá um menu a esquerda com várias opções que o discente pode esta solicitando vários pedidos, como mostra a imagem.</a:t>
            </a:r>
            <a:endParaRPr lang="pt-BR" u="sng" dirty="0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C0D8FC5F-559D-96A3-A126-C21368AEC6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8148" r="38330" b="47940"/>
          <a:stretch/>
        </p:blipFill>
        <p:spPr>
          <a:xfrm>
            <a:off x="4111953" y="2093001"/>
            <a:ext cx="7538180" cy="3019332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3A9D57A8-CDFB-D5D0-D18A-41C1B21ACADD}"/>
              </a:ext>
            </a:extLst>
          </p:cNvPr>
          <p:cNvSpPr/>
          <p:nvPr/>
        </p:nvSpPr>
        <p:spPr>
          <a:xfrm>
            <a:off x="4111953" y="2457664"/>
            <a:ext cx="1476047" cy="208893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45060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E44FEC8E-FC82-8F5D-5006-A836D11947A6}"/>
              </a:ext>
            </a:extLst>
          </p:cNvPr>
          <p:cNvSpPr txBox="1"/>
          <p:nvPr/>
        </p:nvSpPr>
        <p:spPr>
          <a:xfrm>
            <a:off x="600092" y="1820324"/>
            <a:ext cx="295590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Agora, o discente pode solicitar por meio da sua área, declarações de aluno regular e de matrícula em disciplina, como mostra a imagem. Para emitir, basta clicar no ícone de PDF do documento correspondente, como destacado em vermelho na imagem.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B7D64C30-8E8B-FB76-C2ED-7CD2412BB64C}"/>
              </a:ext>
            </a:extLst>
          </p:cNvPr>
          <p:cNvSpPr txBox="1"/>
          <p:nvPr/>
        </p:nvSpPr>
        <p:spPr>
          <a:xfrm>
            <a:off x="479425" y="967315"/>
            <a:ext cx="539644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dirty="0"/>
              <a:t>Solicitando Declarações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99D426A2-2248-276A-2112-D0F02E86DE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531" b="55803"/>
          <a:stretch/>
        </p:blipFill>
        <p:spPr>
          <a:xfrm>
            <a:off x="3818466" y="1820324"/>
            <a:ext cx="8077201" cy="2514601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125CA6BC-E181-FB7E-0C48-57B468017858}"/>
              </a:ext>
            </a:extLst>
          </p:cNvPr>
          <p:cNvSpPr/>
          <p:nvPr/>
        </p:nvSpPr>
        <p:spPr>
          <a:xfrm>
            <a:off x="11591908" y="2558987"/>
            <a:ext cx="287867" cy="58214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384541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9F34D30A-295C-0C36-8CBD-46A3E66B3AC3}"/>
              </a:ext>
            </a:extLst>
          </p:cNvPr>
          <p:cNvSpPr txBox="1"/>
          <p:nvPr/>
        </p:nvSpPr>
        <p:spPr>
          <a:xfrm>
            <a:off x="479425" y="967315"/>
            <a:ext cx="590444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dirty="0"/>
              <a:t>Solicitando Matrícula em disciplina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D3AD3D2F-7EBD-3D2E-9FA2-8773ECAA891C}"/>
              </a:ext>
            </a:extLst>
          </p:cNvPr>
          <p:cNvSpPr txBox="1"/>
          <p:nvPr/>
        </p:nvSpPr>
        <p:spPr>
          <a:xfrm>
            <a:off x="600092" y="1820324"/>
            <a:ext cx="29559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Para solicitar Matricula, o aluno deve clicar em </a:t>
            </a:r>
            <a:r>
              <a:rPr lang="pt-BR" b="1" dirty="0"/>
              <a:t>Matricula Online </a:t>
            </a:r>
            <a:r>
              <a:rPr lang="pt-BR" dirty="0"/>
              <a:t>e selecionar a (s) disciplina (s) desejadas dentre as quais estiverem disponível. </a:t>
            </a:r>
            <a:endParaRPr lang="pt-BR" b="1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9F3DDCD0-0DEE-70CE-C4AC-0DD874E1B4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" t="13210" r="-624" b="29753"/>
          <a:stretch/>
        </p:blipFill>
        <p:spPr>
          <a:xfrm>
            <a:off x="3716172" y="1820324"/>
            <a:ext cx="8475828" cy="3132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3626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A2C033CF-03E1-EFE7-9932-1D7A964B5F84}"/>
              </a:ext>
            </a:extLst>
          </p:cNvPr>
          <p:cNvSpPr txBox="1"/>
          <p:nvPr/>
        </p:nvSpPr>
        <p:spPr>
          <a:xfrm>
            <a:off x="479425" y="967315"/>
            <a:ext cx="590444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dirty="0"/>
              <a:t>Enviando Documentos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D5D48236-55B7-446E-D414-6F2C775FB1FA}"/>
              </a:ext>
            </a:extLst>
          </p:cNvPr>
          <p:cNvSpPr txBox="1"/>
          <p:nvPr/>
        </p:nvSpPr>
        <p:spPr>
          <a:xfrm>
            <a:off x="600092" y="1820324"/>
            <a:ext cx="295590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Agora, os alunos também vão poder enviar seu relatório de frequência Mensal e o Relatório Anual pelo próprio portal. Para isso, basta clica em </a:t>
            </a:r>
            <a:r>
              <a:rPr lang="pt-BR" b="1" dirty="0"/>
              <a:t>Enviar Documentos, </a:t>
            </a:r>
            <a:r>
              <a:rPr lang="pt-BR" dirty="0"/>
              <a:t>baixar o </a:t>
            </a:r>
            <a:r>
              <a:rPr lang="pt-BR" b="1" dirty="0"/>
              <a:t>Modelo</a:t>
            </a:r>
            <a:r>
              <a:rPr lang="pt-BR" dirty="0"/>
              <a:t> em WORD, e anexar clicando no Botão </a:t>
            </a:r>
            <a:r>
              <a:rPr lang="pt-BR" b="1" dirty="0"/>
              <a:t>Adicionar, </a:t>
            </a:r>
            <a:r>
              <a:rPr lang="pt-BR" dirty="0"/>
              <a:t>conforme mostra a imagem ao lado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50C0953A-1B7F-6A06-CD7E-3FB3B91AED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105" b="21852"/>
          <a:stretch/>
        </p:blipFill>
        <p:spPr>
          <a:xfrm>
            <a:off x="3556000" y="1883459"/>
            <a:ext cx="8636000" cy="3111060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60F6835C-7FE3-76F3-2A9E-DEAE32521CBF}"/>
              </a:ext>
            </a:extLst>
          </p:cNvPr>
          <p:cNvSpPr/>
          <p:nvPr/>
        </p:nvSpPr>
        <p:spPr>
          <a:xfrm>
            <a:off x="11743267" y="2091267"/>
            <a:ext cx="364066" cy="5842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01E05E84-0FF3-C8C1-4129-ABD6157F3861}"/>
              </a:ext>
            </a:extLst>
          </p:cNvPr>
          <p:cNvSpPr/>
          <p:nvPr/>
        </p:nvSpPr>
        <p:spPr>
          <a:xfrm>
            <a:off x="10948441" y="3835400"/>
            <a:ext cx="643467" cy="21166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41826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DA6DC2-FE35-AECF-A0A6-BA22AA734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 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A5A2A3F8-014F-9BA0-AA09-11E87FCF6AF5}"/>
              </a:ext>
            </a:extLst>
          </p:cNvPr>
          <p:cNvSpPr txBox="1"/>
          <p:nvPr/>
        </p:nvSpPr>
        <p:spPr>
          <a:xfrm>
            <a:off x="479425" y="967315"/>
            <a:ext cx="676804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dirty="0"/>
              <a:t>Solicitando Agendamento de Qualificação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2E3AE570-A53C-282C-7494-A496F375C0D7}"/>
              </a:ext>
            </a:extLst>
          </p:cNvPr>
          <p:cNvSpPr txBox="1"/>
          <p:nvPr/>
        </p:nvSpPr>
        <p:spPr>
          <a:xfrm>
            <a:off x="600092" y="1820324"/>
            <a:ext cx="295590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Para solicitar agendamento de qualificação, o aluno deve clicar em </a:t>
            </a:r>
            <a:r>
              <a:rPr lang="pt-BR" b="1" dirty="0"/>
              <a:t>Agendamento de qualificação. </a:t>
            </a:r>
            <a:r>
              <a:rPr lang="pt-BR" dirty="0"/>
              <a:t> Em seguida, deve clicar em </a:t>
            </a:r>
            <a:r>
              <a:rPr lang="pt-BR" b="1" dirty="0"/>
              <a:t>solicitar </a:t>
            </a:r>
            <a:r>
              <a:rPr lang="pt-BR" dirty="0"/>
              <a:t>e preencher os dados do agendamento, como membros da banca, data sugerida, horário, como mostra a imagem. </a:t>
            </a:r>
          </a:p>
          <a:p>
            <a:pPr algn="just"/>
            <a:r>
              <a:rPr lang="pt-BR" dirty="0"/>
              <a:t>OBS: o agendamento de qualificação assim como o de defesa, devem ser solicitados com no mínimo 45 dias antes da data da defesa, caso contrario, o aluno não conseguirá solicitar.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59C8AE2A-EEE3-900F-0D9C-9258246EE8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118" b="17778"/>
          <a:stretch/>
        </p:blipFill>
        <p:spPr>
          <a:xfrm>
            <a:off x="3556000" y="2386145"/>
            <a:ext cx="8551333" cy="3599787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27A6F7A4-3F14-9BC6-6F56-F03F4A4CD9B4}"/>
              </a:ext>
            </a:extLst>
          </p:cNvPr>
          <p:cNvSpPr/>
          <p:nvPr/>
        </p:nvSpPr>
        <p:spPr>
          <a:xfrm>
            <a:off x="10879668" y="2647907"/>
            <a:ext cx="643467" cy="21166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389069B9-3962-ECAF-8EAC-8F1B902C8E56}"/>
              </a:ext>
            </a:extLst>
          </p:cNvPr>
          <p:cNvSpPr/>
          <p:nvPr/>
        </p:nvSpPr>
        <p:spPr>
          <a:xfrm>
            <a:off x="7797798" y="5560439"/>
            <a:ext cx="643467" cy="21166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411563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DA6DC2-FE35-AECF-A0A6-BA22AA734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 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A5A2A3F8-014F-9BA0-AA09-11E87FCF6AF5}"/>
              </a:ext>
            </a:extLst>
          </p:cNvPr>
          <p:cNvSpPr txBox="1"/>
          <p:nvPr/>
        </p:nvSpPr>
        <p:spPr>
          <a:xfrm>
            <a:off x="479425" y="967315"/>
            <a:ext cx="676804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dirty="0"/>
              <a:t>Solicitando Agendamento de Qualificação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2E3AE570-A53C-282C-7494-A496F375C0D7}"/>
              </a:ext>
            </a:extLst>
          </p:cNvPr>
          <p:cNvSpPr txBox="1"/>
          <p:nvPr/>
        </p:nvSpPr>
        <p:spPr>
          <a:xfrm>
            <a:off x="600092" y="1820324"/>
            <a:ext cx="295590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Uma vez realizado o preenchimentos das informações da defesa, o discente deve clicar em </a:t>
            </a:r>
            <a:r>
              <a:rPr lang="pt-BR" b="1" dirty="0"/>
              <a:t>Anexar,</a:t>
            </a:r>
            <a:r>
              <a:rPr lang="pt-BR" dirty="0"/>
              <a:t> para fazer o upload dos arquivos necessários para a sua defesa (Artigos, produção técnica e outros). Além disso, o aluno deve clicar em </a:t>
            </a:r>
            <a:r>
              <a:rPr lang="pt-BR" b="1" dirty="0"/>
              <a:t>Banca </a:t>
            </a:r>
            <a:r>
              <a:rPr lang="pt-BR" dirty="0"/>
              <a:t>para adicionar os membros sugeridos para a banca.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7AB8D9E5-FBB2-70A7-6D6C-332C56918E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222" t="8272" b="55309"/>
          <a:stretch/>
        </p:blipFill>
        <p:spPr>
          <a:xfrm>
            <a:off x="3556000" y="2367887"/>
            <a:ext cx="8635999" cy="2122226"/>
          </a:xfrm>
          <a:prstGeom prst="rect">
            <a:avLst/>
          </a:prstGeom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id="{9DB216DF-A1D6-4D61-3B50-7D938A3C6343}"/>
              </a:ext>
            </a:extLst>
          </p:cNvPr>
          <p:cNvSpPr/>
          <p:nvPr/>
        </p:nvSpPr>
        <p:spPr>
          <a:xfrm>
            <a:off x="9829800" y="2961172"/>
            <a:ext cx="414867" cy="46782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465830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8B19A53E-948A-D73F-D9EF-00ED71124357}"/>
              </a:ext>
            </a:extLst>
          </p:cNvPr>
          <p:cNvSpPr txBox="1"/>
          <p:nvPr/>
        </p:nvSpPr>
        <p:spPr>
          <a:xfrm>
            <a:off x="600092" y="1820324"/>
            <a:ext cx="29559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Após isso, o discente deve clicar em </a:t>
            </a:r>
            <a:r>
              <a:rPr lang="pt-BR" b="1" dirty="0"/>
              <a:t>Solicitar Aprovação, </a:t>
            </a:r>
            <a:r>
              <a:rPr lang="pt-BR" dirty="0"/>
              <a:t>para enviar o pedido de agendamento de qualificação ao orientador e assim, ele poderá avaliar e posteriormente enviar para analise da </a:t>
            </a:r>
            <a:r>
              <a:rPr lang="pt-BR" dirty="0" err="1"/>
              <a:t>CoE</a:t>
            </a:r>
            <a:endParaRPr lang="pt-BR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1705C09B-7001-74D0-72F1-1D94C9EF2BA4}"/>
              </a:ext>
            </a:extLst>
          </p:cNvPr>
          <p:cNvSpPr txBox="1"/>
          <p:nvPr/>
        </p:nvSpPr>
        <p:spPr>
          <a:xfrm>
            <a:off x="479425" y="967315"/>
            <a:ext cx="676804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dirty="0"/>
              <a:t>Solicitando Agendamento de Qualificação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E536EE80-72C8-EDFE-D706-02D23306D3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222" t="8272" b="55309"/>
          <a:stretch/>
        </p:blipFill>
        <p:spPr>
          <a:xfrm>
            <a:off x="3556000" y="2367887"/>
            <a:ext cx="8635999" cy="2122226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F2E11258-E318-F1D2-EFBB-C7371D6AFD71}"/>
              </a:ext>
            </a:extLst>
          </p:cNvPr>
          <p:cNvSpPr/>
          <p:nvPr/>
        </p:nvSpPr>
        <p:spPr>
          <a:xfrm>
            <a:off x="11667066" y="2921001"/>
            <a:ext cx="440267" cy="6011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384952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442</TotalTime>
  <Words>990</Words>
  <Application>Microsoft Office PowerPoint</Application>
  <PresentationFormat>Widescreen</PresentationFormat>
  <Paragraphs>53</Paragraphs>
  <Slides>21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 </vt:lpstr>
      <vt:lpstr>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Bionorte</dc:creator>
  <cp:lastModifiedBy>sandro percario</cp:lastModifiedBy>
  <cp:revision>13</cp:revision>
  <dcterms:created xsi:type="dcterms:W3CDTF">2023-10-02T19:19:08Z</dcterms:created>
  <dcterms:modified xsi:type="dcterms:W3CDTF">2024-09-30T21:11:28Z</dcterms:modified>
</cp:coreProperties>
</file>