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37F69-C21B-4160-BB08-151E3028BE94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3CB06-7342-4AF8-AD5A-5F627C78FB0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norte.org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6333" r="882" b="4556"/>
          <a:stretch>
            <a:fillRect/>
          </a:stretch>
        </p:blipFill>
        <p:spPr>
          <a:xfrm>
            <a:off x="4438650" y="1734414"/>
            <a:ext cx="7534275" cy="381017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8662" y="1500455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5299" y="2823894"/>
            <a:ext cx="4429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Funcionalidades do Portal Bionorte para os Coordenadores Estaduais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6667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1007838"/>
            <a:ext cx="6429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ANEXANDO DOCUMENTOS NO PORTAL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9425" y="1922992"/>
            <a:ext cx="3762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 clicar no Botão </a:t>
            </a:r>
            <a:r>
              <a:rPr lang="pt-BR" b="1" dirty="0"/>
              <a:t>Adicionar</a:t>
            </a:r>
            <a:r>
              <a:rPr lang="pt-BR" dirty="0"/>
              <a:t>, selecionar o </a:t>
            </a:r>
            <a:r>
              <a:rPr lang="pt-BR" b="1" dirty="0"/>
              <a:t>Grupo, o Tipo de Arquivo</a:t>
            </a:r>
            <a:r>
              <a:rPr lang="pt-BR" dirty="0"/>
              <a:t> (licenças, trancamentos, prorrogação, </a:t>
            </a:r>
            <a:r>
              <a:rPr lang="pt-BR" dirty="0" err="1"/>
              <a:t>etc</a:t>
            </a:r>
            <a:r>
              <a:rPr lang="pt-BR" dirty="0"/>
              <a:t>), a </a:t>
            </a:r>
            <a:r>
              <a:rPr lang="pt-BR" b="1" dirty="0"/>
              <a:t>Privacidade</a:t>
            </a:r>
            <a:r>
              <a:rPr lang="pt-BR" dirty="0"/>
              <a:t>  e alguma observação, se necessário.</a:t>
            </a:r>
          </a:p>
          <a:p>
            <a:pPr algn="just"/>
            <a:endParaRPr lang="pt-BR" u="sng" dirty="0"/>
          </a:p>
          <a:p>
            <a:pPr algn="just"/>
            <a:endParaRPr lang="pt-BR" u="sng" dirty="0"/>
          </a:p>
          <a:p>
            <a:pPr algn="just"/>
            <a:r>
              <a:rPr lang="pt-BR" u="sng" dirty="0"/>
              <a:t>OBS: o Coordenador (a) Estadual não deve anexar documentos que são privativos da Coordenação Geral.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6914" r="10625" b="8642"/>
          <a:stretch>
            <a:fillRect/>
          </a:stretch>
        </p:blipFill>
        <p:spPr>
          <a:xfrm>
            <a:off x="4218070" y="1984117"/>
            <a:ext cx="7912069" cy="420501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583334" y="2953547"/>
            <a:ext cx="524933" cy="18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1007838"/>
            <a:ext cx="1106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APROVAÇÃO DE DEFESAS DE QUALIFICAÇÃO E DE TESE NO PORTAL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9425" y="1922992"/>
            <a:ext cx="3762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o coordenador estadual analisar um pedido de defesa qualificação ou de tese, ele deve clicar em </a:t>
            </a:r>
            <a:r>
              <a:rPr lang="pt-BR" b="1" dirty="0"/>
              <a:t>Agendamento de qualificação </a:t>
            </a:r>
            <a:r>
              <a:rPr lang="pt-BR" dirty="0"/>
              <a:t>ou </a:t>
            </a:r>
            <a:r>
              <a:rPr lang="pt-BR" b="1" dirty="0"/>
              <a:t>agendamento de defesa. </a:t>
            </a:r>
            <a:r>
              <a:rPr lang="pt-BR" dirty="0"/>
              <a:t>Em seguida, selecionar a defesa que deseja analisar. Caso deseje alterar algum membro da banca, deve clicar no botão </a:t>
            </a:r>
            <a:r>
              <a:rPr lang="pt-BR" b="1" dirty="0"/>
              <a:t>Banca</a:t>
            </a:r>
            <a:r>
              <a:rPr lang="pt-BR" dirty="0"/>
              <a:t>        . </a:t>
            </a:r>
            <a:endParaRPr lang="pt-BR" u="sng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7902" b="26049"/>
          <a:stretch>
            <a:fillRect/>
          </a:stretch>
        </p:blipFill>
        <p:spPr>
          <a:xfrm>
            <a:off x="4165600" y="1954472"/>
            <a:ext cx="7958667" cy="369889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4118849"/>
            <a:ext cx="389466" cy="3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1311467" y="4118849"/>
            <a:ext cx="401108" cy="3894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1007838"/>
            <a:ext cx="1106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APROVAÇÃO DE DEFESAS DE QUALIFICAÇÃO E DE TESE NO PORTAL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2596" y="1922992"/>
            <a:ext cx="3762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caso desejar mudar a função de um membro da banca, clicar no botão </a:t>
            </a:r>
            <a:r>
              <a:rPr lang="pt-BR" b="1" dirty="0"/>
              <a:t>Alterar função      . </a:t>
            </a:r>
            <a:r>
              <a:rPr lang="pt-BR" dirty="0"/>
              <a:t>Se precisar adicionar um membro a banca, basta clicar nos botões </a:t>
            </a:r>
            <a:r>
              <a:rPr lang="pt-BR" b="1" dirty="0"/>
              <a:t>Adicionar Membro do Bionorte </a:t>
            </a:r>
            <a:r>
              <a:rPr lang="pt-BR" dirty="0"/>
              <a:t>ou </a:t>
            </a:r>
            <a:r>
              <a:rPr lang="pt-BR" b="1" dirty="0"/>
              <a:t>adicionar membro</a:t>
            </a:r>
            <a:r>
              <a:rPr lang="pt-BR" dirty="0"/>
              <a:t>, caso for docente externo ao programa.</a:t>
            </a:r>
            <a:endParaRPr lang="pt-BR" u="sng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083" t="12469" r="7500" b="23580"/>
          <a:stretch>
            <a:fillRect/>
          </a:stretch>
        </p:blipFill>
        <p:spPr>
          <a:xfrm>
            <a:off x="4244969" y="2693922"/>
            <a:ext cx="7848601" cy="36396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09" y="2490722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0202333" y="4301067"/>
            <a:ext cx="401108" cy="1549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1007838"/>
            <a:ext cx="1106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APROVAÇÃO DE DEFESAS DE QUALIFICAÇÃO E DE TESE NO PORTAL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2596" y="1922992"/>
            <a:ext cx="37623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avaliar um pedido de agendamento de qualificação ou defesa, o coordenador deve clicar no botão </a:t>
            </a:r>
            <a:r>
              <a:rPr lang="pt-BR" b="1" dirty="0"/>
              <a:t>Avaliar      </a:t>
            </a:r>
            <a:r>
              <a:rPr lang="pt-BR" dirty="0"/>
              <a:t>. Após clicar, abrirá um aba com todos os dados do agendamento, membros da banca sugeridos e selecionados e anexos. Caso esteja correto o pedido, poderá aprovar a solicitação clicando em </a:t>
            </a:r>
            <a:r>
              <a:rPr lang="pt-BR" b="1" dirty="0"/>
              <a:t>Situação </a:t>
            </a:r>
            <a:r>
              <a:rPr lang="pt-BR" dirty="0"/>
              <a:t>e selecionar a opção </a:t>
            </a:r>
            <a:r>
              <a:rPr lang="pt-BR" b="1" dirty="0"/>
              <a:t>Aprovado</a:t>
            </a:r>
            <a:r>
              <a:rPr lang="pt-BR" dirty="0"/>
              <a:t>. Caso esteja pendente algo, selecionar </a:t>
            </a:r>
            <a:r>
              <a:rPr lang="pt-BR" b="1" dirty="0"/>
              <a:t>Rejeitado</a:t>
            </a:r>
            <a:r>
              <a:rPr lang="pt-BR" dirty="0"/>
              <a:t> e escrever nas observações quais as pendencias que devem ser resolvidas e devolver para o orientador.</a:t>
            </a:r>
            <a:endParaRPr lang="pt-BR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77" y="2777068"/>
            <a:ext cx="295454" cy="29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t="7902" b="26049"/>
          <a:stretch>
            <a:fillRect/>
          </a:stretch>
        </p:blipFill>
        <p:spPr>
          <a:xfrm>
            <a:off x="4244969" y="2151263"/>
            <a:ext cx="7958667" cy="369889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700934" y="2692400"/>
            <a:ext cx="401108" cy="2607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2596" y="1922992"/>
            <a:ext cx="3762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Caso esteja correto o pedido, poderá aprovar a solicitação clicando em </a:t>
            </a:r>
            <a:r>
              <a:rPr lang="pt-BR" b="1" dirty="0"/>
              <a:t>Situação </a:t>
            </a:r>
            <a:r>
              <a:rPr lang="pt-BR" dirty="0"/>
              <a:t>e selecionar a opção </a:t>
            </a:r>
            <a:r>
              <a:rPr lang="pt-BR" b="1" dirty="0"/>
              <a:t>Aprovado</a:t>
            </a:r>
            <a:r>
              <a:rPr lang="pt-BR" dirty="0"/>
              <a:t>. Caso esteja pendente algo, selecionar </a:t>
            </a:r>
            <a:r>
              <a:rPr lang="pt-BR" b="1" dirty="0"/>
              <a:t>Rejeitado</a:t>
            </a:r>
            <a:r>
              <a:rPr lang="pt-BR" dirty="0"/>
              <a:t> e escrever nas observações quais as pendencias que devem ser resolvidas e devolver para o orientador.</a:t>
            </a:r>
            <a:endParaRPr lang="pt-BR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9425" y="1007838"/>
            <a:ext cx="11060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APROVAÇÃO DE DEFESAS DE QUALIFICAÇÃO E DE TESE NO PORTAL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12291" t="8148" r="9027" b="14696"/>
          <a:stretch>
            <a:fillRect/>
          </a:stretch>
        </p:blipFill>
        <p:spPr>
          <a:xfrm>
            <a:off x="4244968" y="1838089"/>
            <a:ext cx="7853897" cy="433221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452533" y="4572000"/>
            <a:ext cx="2963334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9425" y="967315"/>
            <a:ext cx="368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ACESSO AO SISTEMA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76250" y="2093001"/>
            <a:ext cx="3752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entrar no sistema Bionorte, com computador, abra o site </a:t>
            </a:r>
            <a:r>
              <a:rPr lang="pt-BR" u="sng" dirty="0">
                <a:solidFill>
                  <a:srgbClr val="FF0000"/>
                </a:solidFill>
              </a:rPr>
              <a:t>https://</a:t>
            </a:r>
            <a:r>
              <a:rPr lang="pt-BR" u="sng" dirty="0">
                <a:solidFill>
                  <a:srgbClr val="FF0000"/>
                </a:solidFill>
                <a:hlinkClick r:id="rId2"/>
              </a:rPr>
              <a:t>Bionorte.org.br</a:t>
            </a:r>
            <a:r>
              <a:rPr lang="pt-BR" dirty="0"/>
              <a:t>. Na barra superior direita, clique no botão </a:t>
            </a:r>
            <a:r>
              <a:rPr lang="pt-BR" u="sng" dirty="0"/>
              <a:t>MINHA CONTA,</a:t>
            </a:r>
            <a:r>
              <a:rPr lang="pt-BR" dirty="0"/>
              <a:t> digite suas credenciais de acesso e clique em </a:t>
            </a:r>
            <a:r>
              <a:rPr lang="pt-BR" u="sng" dirty="0"/>
              <a:t>ENTRAR NO SISTEMA</a:t>
            </a:r>
            <a:r>
              <a:rPr lang="pt-BR" dirty="0"/>
              <a:t>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19931" t="6543" r="18889" b="32346"/>
          <a:stretch>
            <a:fillRect/>
          </a:stretch>
        </p:blipFill>
        <p:spPr>
          <a:xfrm>
            <a:off x="4384675" y="2209799"/>
            <a:ext cx="7459135" cy="4191001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960100" y="2756238"/>
            <a:ext cx="609600" cy="3524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970308" y="4563533"/>
            <a:ext cx="2088091" cy="10830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MATRICULANDO ALUNO EM DISCIPLINA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4825" y="2092325"/>
            <a:ext cx="3762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realizar a matrícula dos alunos do seu polo, o coordenador deve clicar em </a:t>
            </a:r>
            <a:r>
              <a:rPr lang="pt-BR" b="1" dirty="0"/>
              <a:t>Ofertas</a:t>
            </a:r>
            <a:r>
              <a:rPr lang="pt-BR" dirty="0"/>
              <a:t>, selecionar o </a:t>
            </a:r>
            <a:r>
              <a:rPr lang="pt-BR" b="1" dirty="0"/>
              <a:t>Período</a:t>
            </a:r>
            <a:r>
              <a:rPr lang="pt-BR" dirty="0"/>
              <a:t> letivo. Em seguida, clicar na disciplina desejada. Conforme mostra a imagem.</a:t>
            </a:r>
            <a:endParaRPr lang="pt-BR" u="sng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t="6915" r="13680" b="8518"/>
          <a:stretch>
            <a:fillRect/>
          </a:stretch>
        </p:blipFill>
        <p:spPr>
          <a:xfrm>
            <a:off x="4267198" y="2206673"/>
            <a:ext cx="7834730" cy="431761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267198" y="3073400"/>
            <a:ext cx="491068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955865" y="2480733"/>
            <a:ext cx="491068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723465" y="2969489"/>
            <a:ext cx="1397002" cy="103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MATRICULANDO OS ALUNOS EM DISCIPLINA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4825" y="2092325"/>
            <a:ext cx="3762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Após selecionar a disciplina, clique em </a:t>
            </a:r>
            <a:r>
              <a:rPr lang="pt-BR" b="1" dirty="0"/>
              <a:t>Matrículas</a:t>
            </a:r>
            <a:r>
              <a:rPr lang="pt-BR" dirty="0"/>
              <a:t> e procure o nome do discente no campo aluno clicando na lupa. Após selecionar o aluno, escolha a situação dele (Matriculado) e clique em </a:t>
            </a:r>
            <a:r>
              <a:rPr lang="pt-BR" b="1" dirty="0"/>
              <a:t>Adicionar.</a:t>
            </a:r>
            <a:r>
              <a:rPr lang="pt-BR" u="sng" dirty="0"/>
              <a:t> </a:t>
            </a:r>
          </a:p>
          <a:p>
            <a:pPr algn="just"/>
            <a:endParaRPr lang="pt-BR" u="sng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7037" r="19444" b="8889"/>
          <a:stretch>
            <a:fillRect/>
          </a:stretch>
        </p:blipFill>
        <p:spPr>
          <a:xfrm>
            <a:off x="4267198" y="2175933"/>
            <a:ext cx="7715732" cy="452966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143063" y="6460067"/>
            <a:ext cx="584203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727266" y="5215466"/>
            <a:ext cx="491068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9067797" y="6096001"/>
            <a:ext cx="592669" cy="20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2092325"/>
            <a:ext cx="3762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realizar o trancamento de um aluno, o coordenador deve ir em </a:t>
            </a:r>
            <a:r>
              <a:rPr lang="pt-BR" b="1" dirty="0"/>
              <a:t>Aluno</a:t>
            </a:r>
            <a:r>
              <a:rPr lang="pt-BR" dirty="0"/>
              <a:t> e selecionar o nome do discente. Após isso, deve clicar em </a:t>
            </a:r>
            <a:r>
              <a:rPr lang="pt-BR" b="1" dirty="0"/>
              <a:t>Opções</a:t>
            </a:r>
            <a:r>
              <a:rPr lang="pt-BR" dirty="0"/>
              <a:t>, ir em </a:t>
            </a:r>
            <a:r>
              <a:rPr lang="pt-BR" b="1" dirty="0"/>
              <a:t>Trancamentos.</a:t>
            </a:r>
            <a:endParaRPr lang="pt-BR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TRANCAMENTO DE ALUNOS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7902" r="17847" b="8149"/>
          <a:stretch>
            <a:fillRect/>
          </a:stretch>
        </p:blipFill>
        <p:spPr>
          <a:xfrm>
            <a:off x="4217250" y="2218268"/>
            <a:ext cx="7974750" cy="458396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549467" y="6481967"/>
            <a:ext cx="567266" cy="257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000999" y="4119767"/>
            <a:ext cx="1083733" cy="257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REALIZANDO TRANCAMENTO DE ALUNOS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t="7408" r="18473" b="9135"/>
          <a:stretch>
            <a:fillRect/>
          </a:stretch>
        </p:blipFill>
        <p:spPr>
          <a:xfrm>
            <a:off x="4267198" y="2260600"/>
            <a:ext cx="7807794" cy="44958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04825" y="2092325"/>
            <a:ext cx="3762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deve-se selecionar o tipo de trancamento, inicio/fim e alguma observações pertinente ao caso. Após inserido os dados, clicar em </a:t>
            </a:r>
            <a:r>
              <a:rPr lang="pt-BR" b="1" dirty="0"/>
              <a:t>Adicionar</a:t>
            </a:r>
            <a:r>
              <a:rPr lang="pt-BR" dirty="0"/>
              <a:t>. Além disso, deve-se anexar no portal o (s) documento (s) referente ao trancamento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03533" y="5338967"/>
            <a:ext cx="1803400" cy="824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ADICIONANDO COORIENTADORES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04825" y="2092325"/>
            <a:ext cx="376237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adicionar o coorientador (a), o coordenador estadual deve ir em </a:t>
            </a:r>
            <a:r>
              <a:rPr lang="pt-BR" b="1" dirty="0"/>
              <a:t>Alunos</a:t>
            </a:r>
            <a:r>
              <a:rPr lang="pt-BR" dirty="0"/>
              <a:t>, selecionar o aluno clicando em cima do nome e ir em </a:t>
            </a:r>
            <a:r>
              <a:rPr lang="pt-BR" b="1" dirty="0" err="1"/>
              <a:t>Opçôes</a:t>
            </a:r>
            <a:r>
              <a:rPr lang="pt-BR" u="sng" dirty="0"/>
              <a:t>, </a:t>
            </a:r>
            <a:r>
              <a:rPr lang="pt-BR" dirty="0"/>
              <a:t>conforme mostra a imagem.</a:t>
            </a:r>
            <a:endParaRPr lang="pt-BR" u="sng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7037" r="17847" b="8889"/>
          <a:stretch>
            <a:fillRect/>
          </a:stretch>
        </p:blipFill>
        <p:spPr>
          <a:xfrm>
            <a:off x="4267198" y="2092325"/>
            <a:ext cx="7840133" cy="45132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267198" y="3200400"/>
            <a:ext cx="524935" cy="1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418665" y="4724400"/>
            <a:ext cx="1540935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498665" y="6358467"/>
            <a:ext cx="524935" cy="221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4825" y="1019499"/>
            <a:ext cx="7301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ADICIONANDO COORIENTADORES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4825" y="2092325"/>
            <a:ext cx="376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seguida, clicar em coorientadores. Após isso, clicar na lupa, digitar o nome do docente coorientador e clicar em </a:t>
            </a:r>
            <a:r>
              <a:rPr lang="pt-BR" b="1" dirty="0"/>
              <a:t>Adicionar.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7408" r="17708" b="9629"/>
          <a:stretch>
            <a:fillRect/>
          </a:stretch>
        </p:blipFill>
        <p:spPr>
          <a:xfrm>
            <a:off x="4388908" y="2236528"/>
            <a:ext cx="7552267" cy="428280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0303931" y="5232400"/>
            <a:ext cx="524935" cy="1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47158" y="1004283"/>
            <a:ext cx="6429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ANEXANDO DOCUMENTOS NO PORTAL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7158" y="1956418"/>
            <a:ext cx="3762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anexar arquivos no Portal, o coordenador (a) deve clicar em </a:t>
            </a:r>
            <a:r>
              <a:rPr lang="pt-BR" b="1" dirty="0"/>
              <a:t>Alunos,</a:t>
            </a:r>
            <a:r>
              <a:rPr lang="pt-BR" dirty="0"/>
              <a:t> selecionar um discente e clicar me </a:t>
            </a:r>
            <a:r>
              <a:rPr lang="pt-BR" b="1" dirty="0"/>
              <a:t>Anexos,</a:t>
            </a:r>
            <a:r>
              <a:rPr lang="pt-BR" dirty="0"/>
              <a:t> conforme imagem.</a:t>
            </a:r>
            <a:endParaRPr lang="pt-BR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7066" r="10268" b="6430"/>
          <a:stretch>
            <a:fillRect/>
          </a:stretch>
        </p:blipFill>
        <p:spPr>
          <a:xfrm>
            <a:off x="4648199" y="2109258"/>
            <a:ext cx="7492568" cy="40629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48199" y="3055147"/>
            <a:ext cx="474134" cy="18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06533" y="2657214"/>
            <a:ext cx="1879600" cy="170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431865" y="5832213"/>
            <a:ext cx="474134" cy="187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640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Bionorte</dc:creator>
  <cp:lastModifiedBy>sandro percario</cp:lastModifiedBy>
  <cp:revision>9</cp:revision>
  <dcterms:created xsi:type="dcterms:W3CDTF">2023-09-19T21:21:00Z</dcterms:created>
  <dcterms:modified xsi:type="dcterms:W3CDTF">2024-02-24T15:29:36Z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8B4FCFD398BF4217AF69A5051BCF3FED_12</vt:lpwstr>
  </property>
  <property fmtid="{D5CDD505-2E9C-101B-9397-08002B2CF9AE}" pid="3" name="KSOProductBuildVer">
    <vt:lpwstr>1046-12.2.0.13431</vt:lpwstr>
  </property>
</Properties>
</file>