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7" r:id="rId3"/>
    <p:sldId id="258" r:id="rId4"/>
    <p:sldId id="270" r:id="rId5"/>
    <p:sldId id="271" r:id="rId6"/>
    <p:sldId id="259" r:id="rId7"/>
    <p:sldId id="272" r:id="rId8"/>
    <p:sldId id="27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44E5FBE8-6472-43E0-B309-4AC5820690F7}">
          <p14:sldIdLst>
            <p14:sldId id="257"/>
            <p14:sldId id="258"/>
            <p14:sldId id="270"/>
            <p14:sldId id="271"/>
            <p14:sldId id="259"/>
            <p14:sldId id="272"/>
            <p14:sldId id="273"/>
          </p14:sldIdLst>
        </p14:section>
        <p14:section name="Seção sem Título" id="{EB114BAF-0DAA-4B98-9748-4BB7E555732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3E74-DB20-434A-9F24-407CC316E493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3E74-DB20-434A-9F24-407CC316E493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3E74-DB20-434A-9F24-407CC316E493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3E74-DB20-434A-9F24-407CC316E493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3E74-DB20-434A-9F24-407CC316E493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3E74-DB20-434A-9F24-407CC316E493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3E74-DB20-434A-9F24-407CC316E493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3E74-DB20-434A-9F24-407CC316E493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3E74-DB20-434A-9F24-407CC316E493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3E74-DB20-434A-9F24-407CC316E493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3E74-DB20-434A-9F24-407CC316E493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3E74-DB20-434A-9F24-407CC316E493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3E74-DB20-434A-9F24-407CC316E493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3E74-DB20-434A-9F24-407CC316E493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3E74-DB20-434A-9F24-407CC316E493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3E74-DB20-434A-9F24-407CC316E493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3E74-DB20-434A-9F24-407CC316E493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3E74-DB20-434A-9F24-407CC316E493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3E74-DB20-434A-9F24-407CC316E493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3E74-DB20-434A-9F24-407CC316E493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3E74-DB20-434A-9F24-407CC316E493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3E74-DB20-434A-9F24-407CC316E493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63E74-DB20-434A-9F24-407CC316E493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63E74-DB20-434A-9F24-407CC316E493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bionorte.org.b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28662" y="1500455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Tutorial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6667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95300" y="2823894"/>
            <a:ext cx="39624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Funcionalidades do Portal aos Discentes Especiais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20069" t="7778" r="20764" b="44013"/>
          <a:stretch>
            <a:fillRect/>
          </a:stretch>
        </p:blipFill>
        <p:spPr>
          <a:xfrm>
            <a:off x="4431773" y="2162174"/>
            <a:ext cx="7213601" cy="33061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79425" y="967315"/>
            <a:ext cx="36861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ACESSO AO SISTEMA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76250" y="2093001"/>
            <a:ext cx="375285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Primeiramente, o candidato precisará criar um conta no Portal Bionorte. Para isso, basta acessar o site </a:t>
            </a:r>
            <a:r>
              <a:rPr lang="pt-BR" u="sng" dirty="0">
                <a:solidFill>
                  <a:srgbClr val="FF0000"/>
                </a:solidFill>
                <a:hlinkClick r:id="rId2"/>
              </a:rPr>
              <a:t>https://Bionorte.org.br</a:t>
            </a:r>
            <a:r>
              <a:rPr lang="pt-BR" dirty="0"/>
              <a:t> entar em Registrar Usuario (indicado pelo seta na imagem ao lado).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20069" t="7778" r="20764" b="44013"/>
          <a:stretch>
            <a:fillRect/>
          </a:stretch>
        </p:blipFill>
        <p:spPr>
          <a:xfrm>
            <a:off x="4502149" y="2235200"/>
            <a:ext cx="7213601" cy="3306157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 flipH="1">
            <a:off x="11497310" y="4510405"/>
            <a:ext cx="544830" cy="655320"/>
          </a:xfrm>
          <a:prstGeom prst="straightConnector1">
            <a:avLst/>
          </a:prstGeom>
          <a:ln w="31750" cap="rnd">
            <a:solidFill>
              <a:schemeClr val="accent6">
                <a:lumMod val="75000"/>
              </a:schemeClr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79425" y="967315"/>
            <a:ext cx="368617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REGISTRO NO PORTAL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76250" y="2093001"/>
            <a:ext cx="375285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Em seguida, o aluno dever</a:t>
            </a:r>
            <a:r>
              <a:rPr lang="pt-BR" dirty="0">
                <a:sym typeface="+mn-ea"/>
              </a:rPr>
              <a:t>á</a:t>
            </a:r>
            <a:r>
              <a:rPr lang="pt-BR" dirty="0"/>
              <a:t> preencher suas informações corretamente, criar uma senha para acessar o portal, transcrever o codigo de verificação (indicado pela seta) e, por fim, clicar em efetuar cadastro. </a:t>
            </a:r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sz="half" idx="1"/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79950" y="709295"/>
            <a:ext cx="4692015" cy="2534920"/>
          </a:xfrm>
          <a:prstGeom prst="rect">
            <a:avLst/>
          </a:prstGeom>
        </p:spPr>
      </p:pic>
      <p:pic>
        <p:nvPicPr>
          <p:cNvPr id="9" name="Espaço Reservado para Conteúdo 8"/>
          <p:cNvPicPr>
            <a:picLocks noGrp="1" noChangeAspect="1"/>
          </p:cNvPicPr>
          <p:nvPr>
            <p:ph sz="half" idx="2"/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164705" y="3538220"/>
            <a:ext cx="4096385" cy="2836545"/>
          </a:xfrm>
          <a:prstGeom prst="rect">
            <a:avLst/>
          </a:prstGeom>
        </p:spPr>
      </p:pic>
      <p:cxnSp>
        <p:nvCxnSpPr>
          <p:cNvPr id="11" name="Conector Angulado 10"/>
          <p:cNvCxnSpPr/>
          <p:nvPr/>
        </p:nvCxnSpPr>
        <p:spPr>
          <a:xfrm>
            <a:off x="8308975" y="5900420"/>
            <a:ext cx="754380" cy="29845"/>
          </a:xfrm>
          <a:prstGeom prst="bentConnector3">
            <a:avLst>
              <a:gd name="adj1" fmla="val 50084"/>
            </a:avLst>
          </a:prstGeom>
          <a:ln w="31750" cap="rnd">
            <a:solidFill>
              <a:schemeClr val="accent6">
                <a:lumMod val="50000"/>
              </a:schemeClr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79425" y="967315"/>
            <a:ext cx="368617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ACESSO AO PORTAL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76250" y="2093001"/>
            <a:ext cx="375285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Após efetuar o cadastro,  o aluno deve clicar em </a:t>
            </a:r>
            <a:r>
              <a:rPr lang="pt-BR" b="1" dirty="0"/>
              <a:t>entrar no sistema</a:t>
            </a:r>
            <a:r>
              <a:rPr lang="pt-BR" dirty="0"/>
              <a:t> e será direcionado para </a:t>
            </a:r>
            <a:r>
              <a:rPr lang="pt-BR" b="1" dirty="0"/>
              <a:t>acessar conta</a:t>
            </a:r>
            <a:r>
              <a:rPr lang="pt-BR" dirty="0"/>
              <a:t> onde precisar</a:t>
            </a:r>
            <a:r>
              <a:rPr lang="pt-BR" dirty="0">
                <a:sym typeface="+mn-ea"/>
              </a:rPr>
              <a:t>á</a:t>
            </a:r>
            <a:r>
              <a:rPr lang="pt-BR" dirty="0"/>
              <a:t> colocar seu CPF  e sua senha escolhida.</a:t>
            </a:r>
          </a:p>
        </p:txBody>
      </p:sp>
      <p:sp>
        <p:nvSpPr>
          <p:cNvPr id="7" name="Caixa de Texto 6"/>
          <p:cNvSpPr txBox="1"/>
          <p:nvPr>
            <p:custDataLst>
              <p:tags r:id="rId1"/>
            </p:custDataLst>
          </p:nvPr>
        </p:nvSpPr>
        <p:spPr>
          <a:xfrm>
            <a:off x="3048000" y="324485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pt-BR" altLang="en-US"/>
          </a:p>
        </p:txBody>
      </p:sp>
      <p:pic>
        <p:nvPicPr>
          <p:cNvPr id="13" name="Espaço Reservado para Conteúdo 12"/>
          <p:cNvPicPr>
            <a:picLocks noGrp="1" noChangeAspect="1"/>
          </p:cNvPicPr>
          <p:nvPr>
            <p:ph sz="half" idx="1"/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665980" y="1939290"/>
            <a:ext cx="5181600" cy="1802765"/>
          </a:xfrm>
          <a:prstGeom prst="rect">
            <a:avLst/>
          </a:prstGeom>
        </p:spPr>
      </p:pic>
      <p:pic>
        <p:nvPicPr>
          <p:cNvPr id="14" name="Espaço Reservado para Conteúdo 13"/>
          <p:cNvPicPr>
            <a:picLocks noGrp="1" noChangeAspect="1"/>
          </p:cNvPicPr>
          <p:nvPr>
            <p:ph sz="half" idx="2"/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536565" y="3990340"/>
            <a:ext cx="5181600" cy="2266315"/>
          </a:xfrm>
          <a:prstGeom prst="rect">
            <a:avLst/>
          </a:prstGeom>
        </p:spPr>
      </p:pic>
      <p:cxnSp>
        <p:nvCxnSpPr>
          <p:cNvPr id="16" name="Conector de Seta Reta 15"/>
          <p:cNvCxnSpPr/>
          <p:nvPr/>
        </p:nvCxnSpPr>
        <p:spPr>
          <a:xfrm>
            <a:off x="6939280" y="3408680"/>
            <a:ext cx="913130" cy="0"/>
          </a:xfrm>
          <a:prstGeom prst="straightConnector1">
            <a:avLst/>
          </a:prstGeom>
          <a:ln w="31750" cap="rnd">
            <a:solidFill>
              <a:schemeClr val="accent6">
                <a:lumMod val="50000"/>
              </a:schemeClr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>
            <p:custDataLst>
              <p:tags r:id="rId4"/>
            </p:custDataLst>
          </p:nvPr>
        </p:nvCxnSpPr>
        <p:spPr>
          <a:xfrm>
            <a:off x="7781290" y="5337810"/>
            <a:ext cx="913130" cy="0"/>
          </a:xfrm>
          <a:prstGeom prst="straightConnector1">
            <a:avLst/>
          </a:prstGeom>
          <a:ln w="31750" cap="rnd">
            <a:solidFill>
              <a:schemeClr val="accent6">
                <a:lumMod val="50000"/>
              </a:schemeClr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79425" y="967315"/>
            <a:ext cx="53964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MENU PRINCIPAL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76250" y="2093001"/>
            <a:ext cx="2634174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No seu primeiro acesso a  área restrita, o Aluno especial deve realizar sua inscrição clicando em </a:t>
            </a:r>
            <a:r>
              <a:rPr lang="pt-BR" b="1" dirty="0"/>
              <a:t>Inscrição Aluno Especial</a:t>
            </a:r>
            <a:r>
              <a:rPr lang="pt-BR" dirty="0"/>
              <a:t> no menu a esquerda  como mostra a imagem.</a:t>
            </a:r>
            <a:endParaRPr lang="pt-BR" u="sng" dirty="0"/>
          </a:p>
        </p:txBody>
      </p:sp>
      <p:pic>
        <p:nvPicPr>
          <p:cNvPr id="17" name="Espaço Reservado para Conteúdo 16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518535" y="2171065"/>
            <a:ext cx="7110730" cy="1873885"/>
          </a:xfrm>
          <a:prstGeom prst="rect">
            <a:avLst/>
          </a:prstGeom>
        </p:spPr>
      </p:pic>
      <p:cxnSp>
        <p:nvCxnSpPr>
          <p:cNvPr id="19" name="Conector de Seta Reta 18"/>
          <p:cNvCxnSpPr/>
          <p:nvPr/>
        </p:nvCxnSpPr>
        <p:spPr>
          <a:xfrm flipH="1">
            <a:off x="4814570" y="3060700"/>
            <a:ext cx="744220" cy="0"/>
          </a:xfrm>
          <a:prstGeom prst="straightConnector1">
            <a:avLst/>
          </a:prstGeom>
          <a:ln w="31750" cap="rnd">
            <a:solidFill>
              <a:schemeClr val="accent6">
                <a:lumMod val="50000"/>
              </a:schemeClr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79425" y="967315"/>
            <a:ext cx="5396442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INSCRIÇÃO ALUNO ESPECIAL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76250" y="1755816"/>
            <a:ext cx="2634174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Para concluir sua inscrição como discente especial, basta clicar em </a:t>
            </a:r>
            <a:r>
              <a:rPr lang="pt-BR" b="1" dirty="0"/>
              <a:t>Solicitar Ingresso</a:t>
            </a:r>
            <a:r>
              <a:rPr lang="pt-BR" dirty="0"/>
              <a:t> e preencher o formul</a:t>
            </a:r>
            <a:r>
              <a:rPr lang="pt-BR" dirty="0">
                <a:sym typeface="+mn-ea"/>
              </a:rPr>
              <a:t>á</a:t>
            </a:r>
            <a:r>
              <a:rPr lang="pt-BR" dirty="0"/>
              <a:t>rio. Na </a:t>
            </a:r>
            <a:r>
              <a:rPr lang="pt-BR" dirty="0">
                <a:sym typeface="+mn-ea"/>
              </a:rPr>
              <a:t>á</a:t>
            </a:r>
            <a:r>
              <a:rPr lang="pt-BR" dirty="0"/>
              <a:t>rea de motivos deve constar o </a:t>
            </a:r>
            <a:r>
              <a:rPr lang="pt-BR" b="1" dirty="0"/>
              <a:t>nome da disciplina</a:t>
            </a:r>
            <a:r>
              <a:rPr lang="pt-BR" dirty="0"/>
              <a:t> que planeja cursar, o </a:t>
            </a:r>
            <a:r>
              <a:rPr lang="pt-BR" b="1" dirty="0"/>
              <a:t>polo</a:t>
            </a:r>
            <a:r>
              <a:rPr lang="pt-BR" dirty="0"/>
              <a:t> e a </a:t>
            </a:r>
            <a:r>
              <a:rPr lang="pt-BR" b="1" dirty="0"/>
              <a:t>modalidade. </a:t>
            </a:r>
            <a:endParaRPr lang="pt-BR" u="sng" dirty="0"/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550920" y="2322195"/>
            <a:ext cx="8268970" cy="2847975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>
            <a:off x="8944610" y="2475230"/>
            <a:ext cx="1548765" cy="0"/>
          </a:xfrm>
          <a:prstGeom prst="straightConnector1">
            <a:avLst/>
          </a:prstGeom>
          <a:ln w="31750" cap="rnd">
            <a:solidFill>
              <a:schemeClr val="accent6">
                <a:lumMod val="50000"/>
              </a:schemeClr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79425" y="967315"/>
            <a:ext cx="5396442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MATRICULA ALUNO ESPECIAL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79425" y="2609891"/>
            <a:ext cx="26341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ym typeface="+mn-ea"/>
              </a:rPr>
              <a:t>Após solicitar a incrição, aguarde a decisão da secretaria, caso aprovado, as informações da disciplina serão enviadas para </a:t>
            </a:r>
            <a:r>
              <a:rPr lang="pt-BR">
                <a:sym typeface="+mn-ea"/>
              </a:rPr>
              <a:t>o e-mail </a:t>
            </a:r>
            <a:r>
              <a:rPr lang="pt-BR" dirty="0">
                <a:sym typeface="+mn-ea"/>
              </a:rPr>
              <a:t>cadastrado em data próxima ao início da disciplina.</a:t>
            </a:r>
            <a:endParaRPr lang="pt-BR" u="sng" dirty="0"/>
          </a:p>
          <a:p>
            <a:pPr algn="just"/>
            <a:endParaRPr lang="pt-BR" u="sng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883025" y="2609850"/>
            <a:ext cx="5238750" cy="17907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230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Bionorte</dc:creator>
  <cp:lastModifiedBy>sandro percario</cp:lastModifiedBy>
  <cp:revision>16</cp:revision>
  <dcterms:created xsi:type="dcterms:W3CDTF">2023-10-02T19:19:00Z</dcterms:created>
  <dcterms:modified xsi:type="dcterms:W3CDTF">2024-07-14T22:27:55Z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8CDC4C29FEF941928C75FE874C656278_13</vt:lpwstr>
  </property>
  <property fmtid="{D5CDD505-2E9C-101B-9397-08002B2CF9AE}" pid="3" name="KSOProductBuildVer">
    <vt:lpwstr>1046-12.2.0.17153</vt:lpwstr>
  </property>
</Properties>
</file>