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67" r:id="rId5"/>
    <p:sldId id="290" r:id="rId6"/>
    <p:sldId id="274" r:id="rId7"/>
    <p:sldId id="275" r:id="rId8"/>
    <p:sldId id="270" r:id="rId9"/>
    <p:sldId id="263" r:id="rId10"/>
    <p:sldId id="257" r:id="rId11"/>
    <p:sldId id="261" r:id="rId12"/>
    <p:sldId id="260" r:id="rId13"/>
    <p:sldId id="262" r:id="rId14"/>
    <p:sldId id="264" r:id="rId15"/>
    <p:sldId id="292" r:id="rId16"/>
    <p:sldId id="285" r:id="rId17"/>
    <p:sldId id="271" r:id="rId18"/>
    <p:sldId id="273" r:id="rId19"/>
    <p:sldId id="287" r:id="rId20"/>
    <p:sldId id="259" r:id="rId21"/>
    <p:sldId id="265" r:id="rId22"/>
    <p:sldId id="293" r:id="rId23"/>
    <p:sldId id="286" r:id="rId24"/>
    <p:sldId id="272" r:id="rId25"/>
    <p:sldId id="26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/>
    <p:restoredTop sz="94628"/>
  </p:normalViewPr>
  <p:slideViewPr>
    <p:cSldViewPr snapToGrid="0">
      <p:cViewPr varScale="1">
        <p:scale>
          <a:sx n="82" d="100"/>
          <a:sy n="82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Avaliac&#807;a&#771;o%20do%20PPG-Bionorte%20-%20geral%202022%202023(Recuperado%20Automaticamente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irmaia\Downloads\bionorteautoavaliao%202022:2023\Avaliac&#807;a&#771;o%20do%20PPG-Bionorte%20-%20geral%202022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Geral'!$N$28</c:f>
              <c:strCache>
                <c:ptCount val="1"/>
                <c:pt idx="0">
                  <c:v>Quantidade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7-3B41-ACA2-F49F7E535B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7-3B41-ACA2-F49F7E535B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D7-3B41-ACA2-F49F7E535B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D7-3B41-ACA2-F49F7E535B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D7-3B41-ACA2-F49F7E535B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D7-3B41-ACA2-F49F7E535BFF}"/>
              </c:ext>
            </c:extLst>
          </c:dPt>
          <c:cat>
            <c:strRef>
              <c:f>'Quadro Geral'!$M$29:$M$34</c:f>
              <c:strCache>
                <c:ptCount val="6"/>
                <c:pt idx="0">
                  <c:v>Bolsista</c:v>
                </c:pt>
                <c:pt idx="1">
                  <c:v>CLT</c:v>
                </c:pt>
                <c:pt idx="2">
                  <c:v>Estatutário</c:v>
                </c:pt>
                <c:pt idx="3">
                  <c:v>Outros</c:v>
                </c:pt>
                <c:pt idx="4">
                  <c:v>Voluntário</c:v>
                </c:pt>
                <c:pt idx="5">
                  <c:v>Não respondeu</c:v>
                </c:pt>
              </c:strCache>
            </c:strRef>
          </c:cat>
          <c:val>
            <c:numRef>
              <c:f>'Quadro Geral'!$N$29:$N$34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28</c:v>
                </c:pt>
                <c:pt idx="3">
                  <c:v>10</c:v>
                </c:pt>
                <c:pt idx="4">
                  <c:v>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D7-3B41-ACA2-F49F7E535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Geral'!$DD$28</c:f>
              <c:strCache>
                <c:ptCount val="1"/>
                <c:pt idx="0">
                  <c:v>Sua produção científica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9-A046-9617-E5F00F616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9-A046-9617-E5F00F616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79-A046-9617-E5F00F616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79-A046-9617-E5F00F616B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79-A046-9617-E5F00F616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Geral'!$DC$29:$DC$33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Geral'!$DD$29:$DD$33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65</c:v>
                </c:pt>
                <c:pt idx="3">
                  <c:v>113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79-A046-9617-E5F00F61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Geral'!$Q$28</c:f>
              <c:strCache>
                <c:ptCount val="1"/>
                <c:pt idx="0">
                  <c:v>Contagem de Qual sua avaliação sobre a atuação do Coordenador Estadual?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7-F047-91E1-15536EEAD7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7-F047-91E1-15536EEAD7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37-F047-91E1-15536EEAD7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37-F047-91E1-15536EEAD7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37-F047-91E1-15536EEAD7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Geral'!$P$29:$P$33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Geral'!$Q$29:$Q$33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37</c:v>
                </c:pt>
                <c:pt idx="3">
                  <c:v>81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D-3047-BA0A-C43ABA0181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Geral'!$CY$2</c:f>
              <c:strCache>
                <c:ptCount val="1"/>
                <c:pt idx="0">
                  <c:v>Auto-avaliação da qualidade do trabalho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96-A044-AB69-28E75FBADF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96-A044-AB69-28E75FBADF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96-A044-AB69-28E75FBADF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96-A044-AB69-28E75FBADF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96-A044-AB69-28E75FBAD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Geral'!$CX$3:$CX$7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Geral'!$CY$3:$CY$7</c:f>
              <c:numCache>
                <c:formatCode>General</c:formatCode>
                <c:ptCount val="5"/>
                <c:pt idx="2">
                  <c:v>2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A-6142-A2F9-6185E9922B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972766337071109"/>
          <c:y val="0.19160104986876642"/>
          <c:w val="0.32677366284741594"/>
          <c:h val="0.7375619714202391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Geral'!$K$82</c:f>
              <c:strCache>
                <c:ptCount val="1"/>
                <c:pt idx="0">
                  <c:v>Visão dos docentes - cordialidade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A8-E247-95A5-77E99DA16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A8-E247-95A5-77E99DA168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A8-E247-95A5-77E99DA168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A8-E247-95A5-77E99DA168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A8-E247-95A5-77E99DA168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Geral'!$J$83:$J$87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Geral'!$K$83:$K$87</c:f>
              <c:numCache>
                <c:formatCode>General</c:formatCode>
                <c:ptCount val="5"/>
                <c:pt idx="0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A8-E247-95A5-77E99DA16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Geral'!$Q$82</c:f>
              <c:strCache>
                <c:ptCount val="1"/>
                <c:pt idx="0">
                  <c:v>Visão dos docentes - disponibilidade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4E-3C47-AB62-CB267D7BC3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4E-3C47-AB62-CB267D7BC3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4E-3C47-AB62-CB267D7BC3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4E-3C47-AB62-CB267D7BC3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4E-3C47-AB62-CB267D7BC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Geral'!$P$83:$P$87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Geral'!$Q$83:$Q$87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4E-3C47-AB62-CB267D7BC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Geral'!$AO$139</c:f>
              <c:strCache>
                <c:ptCount val="1"/>
                <c:pt idx="0">
                  <c:v>Contagem de O Coordenador Local/Estadual está disponível e atende as demandas, tanto quanto possível, em tempo hábil?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B-EF4D-A097-AC572478DE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B-EF4D-A097-AC572478DE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B-EF4D-A097-AC572478DE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B-EF4D-A097-AC572478DE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0B-EF4D-A097-AC572478DE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Geral'!$AN$140:$AN$144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Geral'!$AO$140:$AO$144</c:f>
              <c:numCache>
                <c:formatCode>General</c:formatCode>
                <c:ptCount val="5"/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0B-EF4D-A097-AC572478D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Geral'!$BT$2</c:f>
              <c:strCache>
                <c:ptCount val="1"/>
                <c:pt idx="0">
                  <c:v>A Secretaria Geral atende as demandas em tempo hábil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9-9A4D-9B61-9530549498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9-9A4D-9B61-953054949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9-9A4D-9B61-9530549498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9-9A4D-9B61-9530549498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C9-9A4D-9B61-953054949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Geral'!$BS$3:$BS$7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Geral'!$BT$3:$BT$7</c:f>
              <c:numCache>
                <c:formatCode>General</c:formatCode>
                <c:ptCount val="5"/>
                <c:pt idx="0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AA42-9831-CB1231B7DE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Geral'!$H$2</c:f>
              <c:strCache>
                <c:ptCount val="1"/>
                <c:pt idx="0">
                  <c:v>Secretário(a) mantém relacionamento cordial com a comunidade acadêmica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15-C847-9350-FACF66974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5-C847-9350-FACF669742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15-C847-9350-FACF669742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15-C847-9350-FACF669742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15-C847-9350-FACF669742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15-C847-9350-FACF669742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Geral'!$G$3:$G$8</c:f>
              <c:strCache>
                <c:ptCount val="6"/>
                <c:pt idx="0">
                  <c:v>Não possui Secretáriado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Geral'!$H$3:$H$8</c:f>
              <c:numCache>
                <c:formatCode>General</c:formatCode>
                <c:ptCount val="6"/>
                <c:pt idx="0">
                  <c:v>4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8-3945-8464-DFB0D671B3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Geral'!$N$2</c:f>
              <c:strCache>
                <c:ptCount val="1"/>
                <c:pt idx="0">
                  <c:v>Disposição do(a) Secretário(a) em atende as demandas em tempo hábil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27-9143-8E5E-A32783B471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27-9143-8E5E-A32783B471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27-9143-8E5E-A32783B471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27-9143-8E5E-A32783B471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27-9143-8E5E-A32783B471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27-9143-8E5E-A32783B471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Geral'!$M$3:$M$8</c:f>
              <c:strCache>
                <c:ptCount val="6"/>
                <c:pt idx="0">
                  <c:v>Não possui Secretáriado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Geral'!$N$3:$N$8</c:f>
              <c:numCache>
                <c:formatCode>General</c:formatCode>
                <c:ptCount val="6"/>
                <c:pt idx="0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6-7343-B837-AE961EAF4F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Geral'!$X$28</c:f>
              <c:strCache>
                <c:ptCount val="1"/>
                <c:pt idx="0">
                  <c:v>atuação da secretaria local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6-764F-A560-C63E6A35C7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6-764F-A560-C63E6A35C7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66-764F-A560-C63E6A35C7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66-764F-A560-C63E6A35C7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66-764F-A560-C63E6A35C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Geral'!$W$29:$W$33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Geral'!$X$29:$X$33</c:f>
              <c:numCache>
                <c:formatCode>General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51</c:v>
                </c:pt>
                <c:pt idx="3">
                  <c:v>72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B54F-B97C-AB2F8A667C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Geral'!$AU$108</c:f>
              <c:strCache>
                <c:ptCount val="1"/>
                <c:pt idx="0">
                  <c:v>Nível de participação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8-464F-901F-172210A91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8-464F-901F-172210A918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8-464F-901F-172210A918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8-464F-901F-172210A918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8-464F-901F-172210A918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Geral'!$AT$109:$AT$113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Geral'!$AU$109:$AU$113</c:f>
              <c:numCache>
                <c:formatCode>General</c:formatCode>
                <c:ptCount val="5"/>
                <c:pt idx="1">
                  <c:v>1</c:v>
                </c:pt>
                <c:pt idx="2">
                  <c:v>12</c:v>
                </c:pt>
                <c:pt idx="3">
                  <c:v>25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C8-464F-901F-172210A91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675891268554741"/>
          <c:y val="0.10250933529616384"/>
          <c:w val="0.34592166164660909"/>
          <c:h val="0.794980945041386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Geral'!$G$139</c:f>
              <c:strCache>
                <c:ptCount val="1"/>
                <c:pt idx="0">
                  <c:v>qualidade do seu trabalho?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B7-A74D-AB1E-907D7AEE95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B7-A74D-AB1E-907D7AEE95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B7-A74D-AB1E-907D7AEE95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B7-A74D-AB1E-907D7AEE95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B7-A74D-AB1E-907D7AEE95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Geral'!$F$140:$F$144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Geral'!$G$140:$G$144</c:f>
              <c:numCache>
                <c:formatCode>General</c:formatCode>
                <c:ptCount val="5"/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7-A74D-AB1E-907D7AEE9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Geral'!$AU$139</c:f>
              <c:strCache>
                <c:ptCount val="1"/>
                <c:pt idx="0">
                  <c:v>Contagem de A Secretaria Geral atende as demandas encaminhadas em tempo hábil?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CC-694A-80DD-CF4BCB3D33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CC-694A-80DD-CF4BCB3D33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C-694A-80DD-CF4BCB3D33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CC-694A-80DD-CF4BCB3D33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CC-694A-80DD-CF4BCB3D33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Geral'!$AT$140:$AT$144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Geral'!$AU$140:$AU$144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CC-694A-80DD-CF4BCB3D3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Geral'!$AL$2</c:f>
              <c:strCache>
                <c:ptCount val="1"/>
                <c:pt idx="0">
                  <c:v>Calendário da Comissão de Coordenação Estadual (CoE-PG)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1-C545-B017-188DAF5BCE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1-C545-B017-188DAF5BCE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21-C545-B017-188DAF5BCE31}"/>
              </c:ext>
            </c:extLst>
          </c:dPt>
          <c:cat>
            <c:strRef>
              <c:f>'Quadro Geral'!$AK$3:$AK$5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responder</c:v>
                </c:pt>
              </c:strCache>
            </c:strRef>
          </c:cat>
          <c:val>
            <c:numRef>
              <c:f>'Quadro Geral'!$AL$3:$AL$5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21-C545-B017-188DAF5BC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Geral'!$AR$2</c:f>
              <c:strCache>
                <c:ptCount val="1"/>
                <c:pt idx="0">
                  <c:v>Divulgação do Calendário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5-764E-9130-FC60E084D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5-764E-9130-FC60E084D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5-764E-9130-FC60E084DD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5-764E-9130-FC60E084DD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5-764E-9130-FC60E084DDB8}"/>
              </c:ext>
            </c:extLst>
          </c:dPt>
          <c:cat>
            <c:strRef>
              <c:f>'Quadro Geral'!$AQ$3:$AQ$7</c:f>
              <c:strCache>
                <c:ptCount val="5"/>
                <c:pt idx="0">
                  <c:v>Sim</c:v>
                </c:pt>
                <c:pt idx="1">
                  <c:v>Não</c:v>
                </c:pt>
                <c:pt idx="2">
                  <c:v>As vezes</c:v>
                </c:pt>
                <c:pt idx="3">
                  <c:v>Não sei responder</c:v>
                </c:pt>
                <c:pt idx="4">
                  <c:v>Em branco</c:v>
                </c:pt>
              </c:strCache>
            </c:strRef>
          </c:cat>
          <c:val>
            <c:numRef>
              <c:f>'Quadro Geral'!$AR$3:$AR$7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E5-764E-9130-FC60E084D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Geral'!$BZ$2</c:f>
              <c:strCache>
                <c:ptCount val="1"/>
                <c:pt idx="0">
                  <c:v>Regularidade das reuniões da Coordenação Estadual com o corpo discente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Geral'!$BY$3:$BY$7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Geral'!$BZ$3:$BZ$7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5-A047-AD2A-DBD043443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580656"/>
        <c:axId val="257582336"/>
      </c:barChart>
      <c:catAx>
        <c:axId val="257580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Nível de satisfação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582336"/>
        <c:crosses val="autoZero"/>
        <c:auto val="1"/>
        <c:lblAlgn val="ctr"/>
        <c:lblOffset val="100"/>
        <c:noMultiLvlLbl val="0"/>
      </c:catAx>
      <c:valAx>
        <c:axId val="257582336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Núero de respostas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58065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Geral'!$Z$2</c:f>
              <c:strCache>
                <c:ptCount val="1"/>
                <c:pt idx="0">
                  <c:v>Reuniões da Comissão de Coordenação Estadual (CoE-PG)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A6-524F-BE43-3A7865C35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A6-524F-BE43-3A7865C35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A6-524F-BE43-3A7865C355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A6-524F-BE43-3A7865C355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A6-524F-BE43-3A7865C355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A6-524F-BE43-3A7865C35540}"/>
              </c:ext>
            </c:extLst>
          </c:dPt>
          <c:cat>
            <c:strRef>
              <c:f>'Quadro Geral'!$Y$3:$Y$8</c:f>
              <c:strCache>
                <c:ptCount val="6"/>
                <c:pt idx="0">
                  <c:v>Mensal</c:v>
                </c:pt>
                <c:pt idx="1">
                  <c:v>Trimestral</c:v>
                </c:pt>
                <c:pt idx="2">
                  <c:v>Semestral ou anual</c:v>
                </c:pt>
                <c:pt idx="3">
                  <c:v>sob demanda</c:v>
                </c:pt>
                <c:pt idx="4">
                  <c:v>Nunca</c:v>
                </c:pt>
                <c:pt idx="5">
                  <c:v>Não sei</c:v>
                </c:pt>
              </c:strCache>
            </c:strRef>
          </c:cat>
          <c:val>
            <c:numRef>
              <c:f>'Quadro Geral'!$Z$3:$Z$8</c:f>
              <c:numCache>
                <c:formatCode>General</c:formatCode>
                <c:ptCount val="6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A6-524F-BE43-3A7865C35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Geral'!$AF$2</c:f>
              <c:strCache>
                <c:ptCount val="1"/>
                <c:pt idx="0">
                  <c:v>Reuniões do Conselho Estadual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D-4F43-963A-57312303B7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D-4F43-963A-57312303B74F}"/>
              </c:ext>
            </c:extLst>
          </c:dPt>
          <c:cat>
            <c:strRef>
              <c:f>'Quadro Geral'!$AE$3:$AE$4</c:f>
              <c:strCache>
                <c:ptCount val="2"/>
                <c:pt idx="0">
                  <c:v>anual</c:v>
                </c:pt>
                <c:pt idx="1">
                  <c:v>Não informaram</c:v>
                </c:pt>
              </c:strCache>
            </c:strRef>
          </c:cat>
          <c:val>
            <c:numRef>
              <c:f>'Quadro Geral'!$AF$3:$AF$4</c:f>
              <c:numCache>
                <c:formatCode>General</c:formatCode>
                <c:ptCount val="2"/>
                <c:pt idx="0">
                  <c:v>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ED-4F43-963A-57312303B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Frequência</a:t>
            </a:r>
            <a:r>
              <a:rPr lang="en-US" dirty="0"/>
              <a:t> das </a:t>
            </a:r>
            <a:r>
              <a:rPr lang="en-US" dirty="0" err="1"/>
              <a:t>Reuniões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Geral'!$W$82</c:f>
              <c:strCache>
                <c:ptCount val="1"/>
                <c:pt idx="0">
                  <c:v>Visão dos docentes - Frequência das Reunião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A-2349-B4B4-7827B75D9F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CA-2349-B4B4-7827B75D9F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CA-2349-B4B4-7827B75D9F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CA-2349-B4B4-7827B75D9F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CA-2349-B4B4-7827B75D9F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Geral'!$V$83:$V$87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Geral'!$W$83:$W$87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9</c:v>
                </c:pt>
                <c:pt idx="3">
                  <c:v>20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CA-2349-B4B4-7827B75D9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Geral'!$AC$28</c:f>
              <c:strCache>
                <c:ptCount val="1"/>
                <c:pt idx="0">
                  <c:v>Houve representação discente nas reuniões na CoE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F-C24D-BC75-6E9D9E732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F-C24D-BC75-6E9D9E732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3F-C24D-BC75-6E9D9E732A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3F-C24D-BC75-6E9D9E732A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3F-C24D-BC75-6E9D9E732A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Geral'!$AB$29:$AB$33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Geral'!$AC$29:$AC$33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43</c:v>
                </c:pt>
                <c:pt idx="3">
                  <c:v>66</c:v>
                </c:pt>
                <c:pt idx="4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3F-C24D-BC75-6E9D9E732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Geral'!$AA$139</c:f>
              <c:strCache>
                <c:ptCount val="1"/>
                <c:pt idx="0">
                  <c:v>Contagem de Há reuniões regulares da Coordenação Estadual com o corpo discente?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E6-7247-823D-C563C6846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E6-7247-823D-C563C6846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E6-7247-823D-C563C68465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E6-7247-823D-C563C68465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E6-7247-823D-C563C68465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Geral'!$Z$140:$Z$144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Geral'!$AA$140:$AA$144</c:f>
              <c:numCache>
                <c:formatCode>General</c:formatCode>
                <c:ptCount val="5"/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E6-7247-823D-C563C6846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Geral'!$EP$40</c:f>
              <c:strCache>
                <c:ptCount val="1"/>
                <c:pt idx="0">
                  <c:v>Participação nas disciplinas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C-5C44-B278-1EA825988D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3C-5C44-B278-1EA825988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3C-5C44-B278-1EA825988D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3C-5C44-B278-1EA825988D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3C-5C44-B278-1EA825988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Geral'!$EO$41:$EO$45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Geral'!$EP$41:$EP$45</c:f>
              <c:numCache>
                <c:formatCode>General</c:formatCode>
                <c:ptCount val="5"/>
                <c:pt idx="2">
                  <c:v>6</c:v>
                </c:pt>
                <c:pt idx="3">
                  <c:v>94</c:v>
                </c:pt>
                <c:pt idx="4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3C-5C44-B278-1EA82598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Geral'!$AI$139</c:f>
              <c:strCache>
                <c:ptCount val="1"/>
                <c:pt idx="0">
                  <c:v>Participações das reuniões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5-5A47-A12C-3BEDF31A89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5-5A47-A12C-3BEDF31A89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5-5A47-A12C-3BEDF31A89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C5-5A47-A12C-3BEDF31A89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C5-5A47-A12C-3BEDF31A89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C5-5A47-A12C-3BEDF31A8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Geral'!$AH$140:$AH$145</c:f>
              <c:strCache>
                <c:ptCount val="6"/>
                <c:pt idx="0">
                  <c:v>Não se aplica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Geral'!$AI$140:$AI$145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C5-5A47-A12C-3BEDF31A8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Geral'!$AI$28</c:f>
              <c:strCache>
                <c:ptCount val="1"/>
                <c:pt idx="0">
                  <c:v>Atuação da representação discente na CoE-PG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6-AE4E-8419-132AE2E31D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6-AE4E-8419-132AE2E31D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6-AE4E-8419-132AE2E31D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6-AE4E-8419-132AE2E31D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6-AE4E-8419-132AE2E31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Geral'!$AH$29:$AH$33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Geral'!$AI$29:$AI$33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38</c:v>
                </c:pt>
                <c:pt idx="3">
                  <c:v>73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C6-AE4E-8419-132AE2E31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Geral'!$AW$2</c:f>
              <c:strCache>
                <c:ptCount val="1"/>
                <c:pt idx="0">
                  <c:v>O PPG-Bionote tem acento na câmara de pesquisa e Pós-Graduação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ED-594A-8DE1-733BE6C9D9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ED-594A-8DE1-733BE6C9D9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ED-594A-8DE1-733BE6C9D9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ED-594A-8DE1-733BE6C9D9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Geral'!$AV$3:$AV$6</c:f>
              <c:strCache>
                <c:ptCount val="4"/>
                <c:pt idx="0">
                  <c:v>Não</c:v>
                </c:pt>
                <c:pt idx="1">
                  <c:v>Sim, na ICT Sede da CoE e algumas e ICTs parceiras</c:v>
                </c:pt>
                <c:pt idx="2">
                  <c:v>Sim, na ICT Sede da CoE e ICTs parceiras</c:v>
                </c:pt>
                <c:pt idx="3">
                  <c:v>Sim, na ICT Sede da CoE</c:v>
                </c:pt>
              </c:strCache>
            </c:strRef>
          </c:cat>
          <c:val>
            <c:numRef>
              <c:f>'Quadro Geral'!$AW$3:$AW$6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ED-594A-8DE1-733BE6C9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046775401463012"/>
          <c:y val="0.3430741469816273"/>
          <c:w val="0.41703216861893694"/>
          <c:h val="0.5137124526100903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Geral'!$BC$2</c:f>
              <c:strCache>
                <c:ptCount val="1"/>
                <c:pt idx="0">
                  <c:v>Sumissões em Editais pela CoE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0-C749-B93A-322E36C2A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0-C749-B93A-322E36C2A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0-C749-B93A-322E36C2A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Geral'!$BB$3:$BB$5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responder</c:v>
                </c:pt>
              </c:strCache>
            </c:strRef>
          </c:cat>
          <c:val>
            <c:numRef>
              <c:f>'Quadro Geral'!$BC$3:$BC$5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70-C749-B93A-322E36C2A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Agências com editais submetidos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Geral'!$BI$2</c:f>
              <c:strCache>
                <c:ptCount val="1"/>
                <c:pt idx="0">
                  <c:v>No.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Geral'!$BH$3:$BH$8</c:f>
              <c:strCache>
                <c:ptCount val="6"/>
                <c:pt idx="0">
                  <c:v>Amazônia Legal/CAPES</c:v>
                </c:pt>
                <c:pt idx="1">
                  <c:v>CAPES (BIONORTE/ PGBIOEXP e PPGREEN)</c:v>
                </c:pt>
                <c:pt idx="2">
                  <c:v>FAPEAM Pós-Grad</c:v>
                </c:pt>
                <c:pt idx="3">
                  <c:v>FAPESPA</c:v>
                </c:pt>
                <c:pt idx="4">
                  <c:v>FAPAC-editais por </c:v>
                </c:pt>
                <c:pt idx="5">
                  <c:v>Não</c:v>
                </c:pt>
              </c:strCache>
            </c:strRef>
          </c:cat>
          <c:val>
            <c:numRef>
              <c:f>'Quadro Geral'!$BI$3:$BI$8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2-864D-B110-31FF038AD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333984"/>
        <c:axId val="670335632"/>
      </c:barChart>
      <c:catAx>
        <c:axId val="6703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335632"/>
        <c:crosses val="autoZero"/>
        <c:auto val="1"/>
        <c:lblAlgn val="ctr"/>
        <c:lblOffset val="100"/>
        <c:noMultiLvlLbl val="0"/>
      </c:catAx>
      <c:valAx>
        <c:axId val="67033563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Número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333984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Geral'!$BO$2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D6-E742-A7C2-11FDB29644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D6-E742-A7C2-11FDB29644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D6-E742-A7C2-11FDB29644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Geral'!$BN$3:$BN$5</c:f>
              <c:strCache>
                <c:ptCount val="3"/>
                <c:pt idx="0">
                  <c:v>Falta de articulação do PPG BIONORTE</c:v>
                </c:pt>
                <c:pt idx="1">
                  <c:v>Não há editais para as Coordenações de PPG</c:v>
                </c:pt>
                <c:pt idx="2">
                  <c:v>Não sei</c:v>
                </c:pt>
              </c:strCache>
            </c:strRef>
          </c:cat>
          <c:val>
            <c:numRef>
              <c:f>'Quadro Geral'!$BO$3:$BO$5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D6-E742-A7C2-11FDB2964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Geral'!$CG$2</c:f>
              <c:strCache>
                <c:ptCount val="1"/>
                <c:pt idx="0">
                  <c:v>Qualidade na Infraestrutura física da secretaria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F-804B-876C-21D5913E4F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F-804B-876C-21D5913E4F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F-804B-876C-21D5913E4F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7F-804B-876C-21D5913E4F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7F-804B-876C-21D5913E4F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Geral'!$CF$3:$CF$7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Geral'!$CG$3:$CG$7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7549-A873-B5EC81C51E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Geral'!$CM$2</c:f>
              <c:strCache>
                <c:ptCount val="1"/>
                <c:pt idx="0">
                  <c:v>Infraestrutura de internet da secretaria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2-C141-97AD-A66E1E192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2-C141-97AD-A66E1E192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2-C141-97AD-A66E1E192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32-C141-97AD-A66E1E1920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32-C141-97AD-A66E1E192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Geral'!$CL$3:$CL$7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Geral'!$CM$3:$CM$7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7-AA42-A7A9-2C98C60EAF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Geral'!$O$139</c:f>
              <c:strCache>
                <c:ptCount val="1"/>
                <c:pt idx="0">
                  <c:v>infraestrutura física e de internet oferecida aos docentes e discentes?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6-614E-A9A5-3381E8B05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6-614E-A9A5-3381E8B05E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6-614E-A9A5-3381E8B05E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6-614E-A9A5-3381E8B05E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06-614E-A9A5-3381E8B05E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Geral'!$N$140:$N$144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Geral'!$O$140:$O$144</c:f>
              <c:numCache>
                <c:formatCode>General</c:formatCode>
                <c:ptCount val="5"/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06-614E-A9A5-3381E8B05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Geral'!$O$139</c:f>
              <c:strCache>
                <c:ptCount val="1"/>
                <c:pt idx="0">
                  <c:v>infraestrutura física e de internet oferecida aos docentes e discentes?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EB-DA4A-B2BD-9CF5CB7744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EB-DA4A-B2BD-9CF5CB7744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EB-DA4A-B2BD-9CF5CB7744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EB-DA4A-B2BD-9CF5CB7744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EB-DA4A-B2BD-9CF5CB774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Geral'!$N$140:$N$144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Geral'!$O$140:$O$144</c:f>
              <c:numCache>
                <c:formatCode>General</c:formatCode>
                <c:ptCount val="5"/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EB-DA4A-B2BD-9CF5CB774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Geral'!$EW$40</c:f>
              <c:strCache>
                <c:ptCount val="1"/>
                <c:pt idx="0">
                  <c:v>produção científica discente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9-E442-B121-A218672823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9-E442-B121-A218672823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D9-E442-B121-A218672823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D9-E442-B121-A218672823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D9-E442-B121-A21867282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Geral'!$EV$41:$EV$45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Geral'!$EW$41:$EW$45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65</c:v>
                </c:pt>
                <c:pt idx="3">
                  <c:v>113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D9-E442-B121-A21867282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Geral'!$U$139</c:f>
              <c:strCache>
                <c:ptCount val="1"/>
                <c:pt idx="0">
                  <c:v>Aceso a internet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5-5A4E-B6DB-694D941190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5-5A4E-B6DB-694D941190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5-5A4E-B6DB-694D941190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5-5A4E-B6DB-694D941190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05-5A4E-B6DB-694D941190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Geral'!$T$140:$T$144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Geral'!$U$140:$U$144</c:f>
              <c:numCache>
                <c:formatCode>General</c:formatCode>
                <c:ptCount val="5"/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05-5A4E-B6DB-694D94119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Geral'!$BZ$28</c:f>
              <c:strCache>
                <c:ptCount val="1"/>
                <c:pt idx="0">
                  <c:v>Qualidade da infraestutrura oferecida de internet/acesso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DB-0E4E-A2A3-1A8A275544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B-0E4E-A2A3-1A8A275544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DB-0E4E-A2A3-1A8A275544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DB-0E4E-A2A3-1A8A275544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DB-0E4E-A2A3-1A8A27554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Geral'!$BY$29:$BY$33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Geral'!$BZ$29:$BZ$33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36</c:v>
                </c:pt>
                <c:pt idx="3">
                  <c:v>91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DB-0E4E-A2A3-1A8A275544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Geral'!$CF$28</c:f>
              <c:strCache>
                <c:ptCount val="1"/>
                <c:pt idx="0">
                  <c:v>Qualidade dos laboratórios para o desenvolvimento de sua tese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A-C743-8C99-32185C6248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A-C743-8C99-32185C6248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A-C743-8C99-32185C6248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AA-C743-8C99-32185C6248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AA-C743-8C99-32185C6248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Geral'!$CE$29:$CE$33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Geral'!$CF$29:$CF$33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35</c:v>
                </c:pt>
                <c:pt idx="3">
                  <c:v>67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AA-C743-8C99-32185C6248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Geral'!$AP$81</c:f>
              <c:strCache>
                <c:ptCount val="1"/>
                <c:pt idx="0">
                  <c:v>Qualidade do Espéco Físico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B-664D-8650-B0AC33431C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B-664D-8650-B0AC33431C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5B-664D-8650-B0AC33431C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5B-664D-8650-B0AC33431C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5B-664D-8650-B0AC33431C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Geral'!$AO$82:$AO$86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Geral'!$AP$82:$AP$86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13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5B-664D-8650-B0AC33431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Geral'!$AU$81</c:f>
              <c:strCache>
                <c:ptCount val="1"/>
                <c:pt idx="0">
                  <c:v>Internet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D-BC4C-BCCF-C495B89E07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D-BC4C-BCCF-C495B89E07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DD-BC4C-BCCF-C495B89E07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DD-BC4C-BCCF-C495B89E07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DD-BC4C-BCCF-C495B89E0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Geral'!$AT$82:$AT$86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Geral'!$AU$82:$AU$86</c:f>
              <c:numCache>
                <c:formatCode>General</c:formatCode>
                <c:ptCount val="5"/>
                <c:pt idx="1">
                  <c:v>6</c:v>
                </c:pt>
                <c:pt idx="2">
                  <c:v>10</c:v>
                </c:pt>
                <c:pt idx="3">
                  <c:v>24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DD-BC4C-BCCF-C495B89E0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Geral'!$BA$81</c:f>
              <c:strCache>
                <c:ptCount val="1"/>
                <c:pt idx="0">
                  <c:v>Qualidade do acesso a periódicos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35-0E41-8614-55AC3E67A6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35-0E41-8614-55AC3E67A6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35-0E41-8614-55AC3E67A6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35-0E41-8614-55AC3E67A6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35-0E41-8614-55AC3E67A6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Geral'!$AZ$82:$AZ$86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Geral'!$BA$82:$BA$86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35-0E41-8614-55AC3E67A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Geral'!$CR$28</c:f>
              <c:strCache>
                <c:ptCount val="1"/>
                <c:pt idx="0">
                  <c:v>Apoio financeiro a tese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5-DA47-9573-30BD81C6F4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5-DA47-9573-30BD81C6F4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85-DA47-9573-30BD81C6F4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85-DA47-9573-30BD81C6F4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85-DA47-9573-30BD81C6F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Geral'!$CQ$29:$CQ$33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Geral'!$CR$29:$CR$33</c:f>
              <c:numCache>
                <c:formatCode>General</c:formatCode>
                <c:ptCount val="5"/>
                <c:pt idx="0">
                  <c:v>35</c:v>
                </c:pt>
                <c:pt idx="1">
                  <c:v>17</c:v>
                </c:pt>
                <c:pt idx="2">
                  <c:v>27</c:v>
                </c:pt>
                <c:pt idx="3">
                  <c:v>54</c:v>
                </c:pt>
                <c:pt idx="4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85-DA47-9573-30BD81C6F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Geral'!$BT$28</c:f>
              <c:strCache>
                <c:ptCount val="1"/>
                <c:pt idx="0">
                  <c:v>Acesso a periódicos / plataformas de apoio a tese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36-794E-A4F6-4551A07AFD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36-794E-A4F6-4551A07AFD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36-794E-A4F6-4551A07AF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36-794E-A4F6-4551A07AFD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36-794E-A4F6-4551A07AF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Geral'!$BS$29:$BS$33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Geral'!$BT$29:$BT$33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39</c:v>
                </c:pt>
                <c:pt idx="3">
                  <c:v>96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36-794E-A4F6-4551A07AFD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Geral'!$AW$28</c:f>
              <c:strCache>
                <c:ptCount val="1"/>
                <c:pt idx="0">
                  <c:v>Estímulo para publicações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2-6B49-8E56-34B93A84A5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2-6B49-8E56-34B93A84A5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2-6B49-8E56-34B93A84A5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2-6B49-8E56-34B93A84A5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2-6B49-8E56-34B93A84A5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Geral'!$AV$29:$AV$33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Geral'!$AW$29:$AW$33</c:f>
              <c:numCache>
                <c:formatCode>General</c:formatCode>
                <c:ptCount val="5"/>
                <c:pt idx="0">
                  <c:v>20</c:v>
                </c:pt>
                <c:pt idx="1">
                  <c:v>21</c:v>
                </c:pt>
                <c:pt idx="2">
                  <c:v>47</c:v>
                </c:pt>
                <c:pt idx="3">
                  <c:v>69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92-6B49-8E56-34B93A84A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Geral'!$BB$28</c:f>
              <c:strCache>
                <c:ptCount val="1"/>
                <c:pt idx="0">
                  <c:v>Quantidade de disciplinas regulares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5-0349-B2B2-D4A8254062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65-0349-B2B2-D4A8254062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65-0349-B2B2-D4A8254062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65-0349-B2B2-D4A8254062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65-0349-B2B2-D4A825406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Geral'!$BA$29:$BA$33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Geral'!$BB$29:$BB$33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35</c:v>
                </c:pt>
                <c:pt idx="3">
                  <c:v>88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65-0349-B2B2-D4A825406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Geral'!$FD$40</c:f>
              <c:strCache>
                <c:ptCount val="1"/>
                <c:pt idx="0">
                  <c:v>Qualidade de seu trabalho de tese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36-DE49-BC61-4D3CCC87E4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36-DE49-BC61-4D3CCC87E4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36-DE49-BC61-4D3CCC87E4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36-DE49-BC61-4D3CCC87E4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36-DE49-BC61-4D3CCC87E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Geral'!$FC$41:$FC$45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Geral'!$FD$41:$FD$45</c:f>
              <c:numCache>
                <c:formatCode>General</c:formatCode>
                <c:ptCount val="5"/>
                <c:pt idx="1">
                  <c:v>3</c:v>
                </c:pt>
                <c:pt idx="2">
                  <c:v>9</c:v>
                </c:pt>
                <c:pt idx="3">
                  <c:v>86</c:v>
                </c:pt>
                <c:pt idx="4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36-DE49-BC61-4D3CCC87E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Geral'!$BA$108</c:f>
              <c:strCache>
                <c:ptCount val="1"/>
                <c:pt idx="0">
                  <c:v>Estímulo institucional para publicações com alunos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80-5E46-8E70-9CC065D30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80-5E46-8E70-9CC065D305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80-5E46-8E70-9CC065D305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Geral'!$AZ$109:$AZ$111</c:f>
              <c:strCache>
                <c:ptCount val="3"/>
                <c:pt idx="0">
                  <c:v>Não</c:v>
                </c:pt>
                <c:pt idx="1">
                  <c:v>Não sei responder</c:v>
                </c:pt>
                <c:pt idx="2">
                  <c:v>Sim</c:v>
                </c:pt>
              </c:strCache>
            </c:strRef>
          </c:cat>
          <c:val>
            <c:numRef>
              <c:f>'Quadro Geral'!$BA$109:$BA$111</c:f>
              <c:numCache>
                <c:formatCode>General</c:formatCode>
                <c:ptCount val="3"/>
                <c:pt idx="0">
                  <c:v>25</c:v>
                </c:pt>
                <c:pt idx="1">
                  <c:v>7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80-5E46-8E70-9CC065D30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Geral'!$BN$28</c:f>
              <c:strCache>
                <c:ptCount val="1"/>
                <c:pt idx="0">
                  <c:v>Sobre a quantidade de disciplinas obrigatórias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6-994B-9B92-99DF615EB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6-994B-9B92-99DF615EB0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76-994B-9B92-99DF615EB0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76-994B-9B92-99DF615EB0D5}"/>
              </c:ext>
            </c:extLst>
          </c:dPt>
          <c:cat>
            <c:strRef>
              <c:f>'Quadro Geral'!$BM$29:$BM$32</c:f>
              <c:strCache>
                <c:ptCount val="4"/>
                <c:pt idx="0">
                  <c:v>Não entendeu</c:v>
                </c:pt>
                <c:pt idx="1">
                  <c:v>Excessivas</c:v>
                </c:pt>
                <c:pt idx="2">
                  <c:v>Não Opinou</c:v>
                </c:pt>
                <c:pt idx="3">
                  <c:v>Adequado</c:v>
                </c:pt>
              </c:strCache>
            </c:strRef>
          </c:cat>
          <c:val>
            <c:numRef>
              <c:f>'Quadro Geral'!$BN$29:$BN$32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17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76-994B-9B92-99DF615E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'Quadro Geral'!$BH$28</c:f>
              <c:strCache>
                <c:ptCount val="1"/>
                <c:pt idx="0">
                  <c:v>Disciplinas oferecidas regularmente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'Quadro Geral'!$BG$29:$BG$37</c:f>
              <c:strCache>
                <c:ptCount val="9"/>
                <c:pt idx="0">
                  <c:v>Não entendeu a pergunta</c:v>
                </c:pt>
                <c:pt idx="1">
                  <c:v>Não opinaram</c:v>
                </c:pt>
                <c:pt idx="2">
                  <c:v>A grade está bem equilibrada</c:v>
                </c:pt>
                <c:pt idx="3">
                  <c:v>ELABORAÇÃO E PUBLICAÇÃO DE ARTIGOS CIENTÍFICOS/tese</c:v>
                </c:pt>
                <c:pt idx="4">
                  <c:v>Redação Científica em Língua Inglesa;</c:v>
                </c:pt>
                <c:pt idx="5">
                  <c:v>Mais disciplinas em Biotecnologia.</c:v>
                </c:pt>
                <c:pt idx="6">
                  <c:v>Mais disciplinas em Biodiversidade</c:v>
                </c:pt>
                <c:pt idx="7">
                  <c:v>Disciplinas básicas (graduação)</c:v>
                </c:pt>
                <c:pt idx="8">
                  <c:v>Dsiciplinas focadas para o desenvolvimeto da tese</c:v>
                </c:pt>
              </c:strCache>
            </c:strRef>
          </c:cat>
          <c:val>
            <c:numRef>
              <c:f>'Quadro Geral'!$BH$29:$BH$37</c:f>
              <c:numCache>
                <c:formatCode>General</c:formatCode>
                <c:ptCount val="9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7</c:v>
                </c:pt>
                <c:pt idx="4">
                  <c:v>1</c:v>
                </c:pt>
                <c:pt idx="5">
                  <c:v>5</c:v>
                </c:pt>
                <c:pt idx="6">
                  <c:v>7</c:v>
                </c:pt>
                <c:pt idx="7">
                  <c:v>31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A-6649-A3DE-26052AB7CA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6944144"/>
        <c:axId val="1497056752"/>
      </c:barChart>
      <c:catAx>
        <c:axId val="149694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56752"/>
        <c:crosses val="autoZero"/>
        <c:auto val="1"/>
        <c:lblAlgn val="ctr"/>
        <c:lblOffset val="100"/>
        <c:noMultiLvlLbl val="0"/>
      </c:catAx>
      <c:valAx>
        <c:axId val="149705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6944144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97871593464008"/>
          <c:y val="5.0925925925925923E-2"/>
          <c:w val="0.63985352921488836"/>
          <c:h val="0.84171296296296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'Quadro Geral'!$Y$111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'Quadro Geral'!$X$112:$X$124</c:f>
              <c:strCache>
                <c:ptCount val="13"/>
                <c:pt idx="0">
                  <c:v>Bioética</c:v>
                </c:pt>
                <c:pt idx="1">
                  <c:v>Didática</c:v>
                </c:pt>
                <c:pt idx="2">
                  <c:v>Empreendedorismo</c:v>
                </c:pt>
                <c:pt idx="3">
                  <c:v>Gerenciamento de Projetos de Pesquisa</c:v>
                </c:pt>
                <c:pt idx="4">
                  <c:v>Metodologia Científica</c:v>
                </c:pt>
                <c:pt idx="5">
                  <c:v>Delianeamento Experimental</c:v>
                </c:pt>
                <c:pt idx="6">
                  <c:v>Bioestatística</c:v>
                </c:pt>
                <c:pt idx="7">
                  <c:v>Estatística Aplicada</c:v>
                </c:pt>
                <c:pt idx="8">
                  <c:v>Redação científica</c:v>
                </c:pt>
                <c:pt idx="9">
                  <c:v>Mais disciplinas em Biodiversidade</c:v>
                </c:pt>
                <c:pt idx="10">
                  <c:v>Discilinas voltadas para o desenvolvimento das teses</c:v>
                </c:pt>
                <c:pt idx="11">
                  <c:v>Mais disciplinas em Biotecnologia</c:v>
                </c:pt>
                <c:pt idx="12">
                  <c:v>A grade está equilibrada</c:v>
                </c:pt>
              </c:strCache>
            </c:strRef>
          </c:cat>
          <c:val>
            <c:numRef>
              <c:f>'Quadro Geral'!$Y$112:$Y$124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  <c:pt idx="11">
                  <c:v>10</c:v>
                </c:pt>
                <c:pt idx="1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7-844B-AC43-72EB9058D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366592"/>
        <c:axId val="66803056"/>
      </c:barChart>
      <c:catAx>
        <c:axId val="13136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03056"/>
        <c:crosses val="autoZero"/>
        <c:auto val="1"/>
        <c:lblAlgn val="ctr"/>
        <c:lblOffset val="100"/>
        <c:noMultiLvlLbl val="0"/>
      </c:catAx>
      <c:valAx>
        <c:axId val="668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66592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Geral'!$CX$28</c:f>
              <c:strCache>
                <c:ptCount val="1"/>
                <c:pt idx="0">
                  <c:v>Projeto de tese ligado a algum projeto do grupo de pesquisa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5-F340-8DC5-F3D847650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5-F340-8DC5-F3D847650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25-F340-8DC5-F3D8476509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25-F340-8DC5-F3D8476509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25-F340-8DC5-F3D847650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Geral'!$CW$29:$CW$33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Geral'!$CX$29:$CX$33</c:f>
              <c:numCache>
                <c:formatCode>General</c:formatCode>
                <c:ptCount val="5"/>
                <c:pt idx="0">
                  <c:v>18</c:v>
                </c:pt>
                <c:pt idx="1">
                  <c:v>15</c:v>
                </c:pt>
                <c:pt idx="2">
                  <c:v>34</c:v>
                </c:pt>
                <c:pt idx="3">
                  <c:v>43</c:v>
                </c:pt>
                <c:pt idx="4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25-F340-8DC5-F3D847650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'Quadro Geral'!$AI$110</c:f>
              <c:strCache>
                <c:ptCount val="1"/>
                <c:pt idx="0">
                  <c:v>Você incluiu seus alunos diretório de grupo de Pesquisa / CNPq?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DD-C543-A73A-1004B03910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DD-C543-A73A-1004B03910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DD-C543-A73A-1004B03910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Geral'!$AH$111:$AH$113</c:f>
              <c:strCache>
                <c:ptCount val="3"/>
                <c:pt idx="0">
                  <c:v>Não sei responder</c:v>
                </c:pt>
                <c:pt idx="1">
                  <c:v>Não</c:v>
                </c:pt>
                <c:pt idx="2">
                  <c:v>Sim</c:v>
                </c:pt>
              </c:strCache>
            </c:strRef>
          </c:cat>
          <c:val>
            <c:numRef>
              <c:f>'Quadro Geral'!$AI$111:$AI$113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DD-C543-A73A-1004B0391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Geral'!$AC$82</c:f>
              <c:strCache>
                <c:ptCount val="1"/>
                <c:pt idx="0">
                  <c:v>Divulgação das decisões do Colegiado Estadual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3-704E-94B5-7697342FE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3-704E-94B5-7697342FE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43-704E-94B5-7697342FE1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43-704E-94B5-7697342FE1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43-704E-94B5-7697342FE1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Geral'!$AB$83:$AB$87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Geral'!$AC$83:$AC$87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8</c:v>
                </c:pt>
                <c:pt idx="3">
                  <c:v>12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43-704E-94B5-7697342F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Geral'!$AO$28</c:f>
              <c:strCache>
                <c:ptCount val="1"/>
                <c:pt idx="0">
                  <c:v>As decisões do Colegiado Geral e Estadual e das CoE e CoG chegam/chegavam a você?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1-4C4E-9B17-64F6570AB2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1-4C4E-9B17-64F6570AB2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1-4C4E-9B17-64F6570AB2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1-4C4E-9B17-64F6570AB2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1-4C4E-9B17-64F6570AB2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Geral'!$AN$29:$AN$33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Geral'!$AO$29:$AO$33</c:f>
              <c:numCache>
                <c:formatCode>General</c:formatCode>
                <c:ptCount val="5"/>
                <c:pt idx="0">
                  <c:v>27</c:v>
                </c:pt>
                <c:pt idx="1">
                  <c:v>19</c:v>
                </c:pt>
                <c:pt idx="2">
                  <c:v>49</c:v>
                </c:pt>
                <c:pt idx="3">
                  <c:v>76</c:v>
                </c:pt>
                <c:pt idx="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1-4C4E-9B17-64F6570A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50018781094019"/>
          <c:y val="0.12012080592898104"/>
          <c:w val="0.35926703557173195"/>
          <c:h val="0.7597583881420378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Geral'!$AI$82</c:f>
              <c:strCache>
                <c:ptCount val="1"/>
                <c:pt idx="0">
                  <c:v>Atenção as demandas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9-6F43-8482-008EDF9869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9-6F43-8482-008EDF9869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9-6F43-8482-008EDF9869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79-6F43-8482-008EDF98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79-6F43-8482-008EDF9869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Geral'!$AH$83:$AH$87</c:f>
              <c:strCache>
                <c:ptCount val="5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  <c:pt idx="4">
                  <c:v>Muito satisfatório</c:v>
                </c:pt>
              </c:strCache>
            </c:strRef>
          </c:cat>
          <c:val>
            <c:numRef>
              <c:f>'Quadro Geral'!$AI$83:$AI$87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79-6F43-8482-008EDF986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Geral'!$T$2</c:f>
              <c:strCache>
                <c:ptCount val="1"/>
                <c:pt idx="0">
                  <c:v>com os docentes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Geral'!$S$3:$S$8</c:f>
              <c:strCache>
                <c:ptCount val="6"/>
                <c:pt idx="0">
                  <c:v>Não se aplica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Geral'!$T$3:$T$8</c:f>
              <c:numCache>
                <c:formatCode>General</c:formatCode>
                <c:ptCount val="6"/>
                <c:pt idx="3">
                  <c:v>1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C-B146-BE27-D79C1737C34A}"/>
            </c:ext>
          </c:extLst>
        </c:ser>
        <c:ser>
          <c:idx val="1"/>
          <c:order val="1"/>
          <c:tx>
            <c:strRef>
              <c:f>'Quadro Geral'!$U$2</c:f>
              <c:strCache>
                <c:ptCount val="1"/>
                <c:pt idx="0">
                  <c:v> com os discentes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'Quadro Geral'!$S$3:$S$8</c:f>
              <c:strCache>
                <c:ptCount val="6"/>
                <c:pt idx="0">
                  <c:v>Não se aplica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Geral'!$U$3:$U$8</c:f>
              <c:numCache>
                <c:formatCode>General</c:formatCode>
                <c:ptCount val="6"/>
                <c:pt idx="4">
                  <c:v>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C-B146-BE27-D79C1737C34A}"/>
            </c:ext>
          </c:extLst>
        </c:ser>
        <c:ser>
          <c:idx val="2"/>
          <c:order val="2"/>
          <c:tx>
            <c:strRef>
              <c:f>'Quadro Geral'!$V$2</c:f>
              <c:strCache>
                <c:ptCount val="1"/>
                <c:pt idx="0">
                  <c:v>com o secretário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'Quadro Geral'!$S$3:$S$8</c:f>
              <c:strCache>
                <c:ptCount val="6"/>
                <c:pt idx="0">
                  <c:v>Não se aplica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Geral'!$V$3:$V$8</c:f>
              <c:numCache>
                <c:formatCode>General</c:formatCode>
                <c:ptCount val="6"/>
                <c:pt idx="0">
                  <c:v>4</c:v>
                </c:pt>
                <c:pt idx="2">
                  <c:v>1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C-B146-BE27-D79C1737C34A}"/>
            </c:ext>
          </c:extLst>
        </c:ser>
        <c:ser>
          <c:idx val="3"/>
          <c:order val="3"/>
          <c:tx>
            <c:strRef>
              <c:f>'Quadro Geral'!$W$2</c:f>
              <c:strCache>
                <c:ptCount val="1"/>
                <c:pt idx="0">
                  <c:v>com a Coordenação Geral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'Quadro Geral'!$S$3:$S$8</c:f>
              <c:strCache>
                <c:ptCount val="6"/>
                <c:pt idx="0">
                  <c:v>Não se aplica</c:v>
                </c:pt>
                <c:pt idx="1">
                  <c:v>Insatisfatório</c:v>
                </c:pt>
                <c:pt idx="2">
                  <c:v>Parcialmente insatisfatório</c:v>
                </c:pt>
                <c:pt idx="3">
                  <c:v>Parcialmente satisfatório</c:v>
                </c:pt>
                <c:pt idx="4">
                  <c:v>Satisfatório</c:v>
                </c:pt>
                <c:pt idx="5">
                  <c:v>Muito satisfatório</c:v>
                </c:pt>
              </c:strCache>
            </c:strRef>
          </c:cat>
          <c:val>
            <c:numRef>
              <c:f>'Quadro Geral'!$W$3:$W$8</c:f>
              <c:numCache>
                <c:formatCode>General</c:formatCode>
                <c:ptCount val="6"/>
                <c:pt idx="3">
                  <c:v>1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5C-B146-BE27-D79C1737C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211119"/>
        <c:axId val="1851681679"/>
      </c:barChart>
      <c:catAx>
        <c:axId val="2087211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Nível do relacionamento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681679"/>
        <c:crosses val="autoZero"/>
        <c:auto val="1"/>
        <c:lblAlgn val="ctr"/>
        <c:lblOffset val="100"/>
        <c:noMultiLvlLbl val="0"/>
      </c:catAx>
      <c:valAx>
        <c:axId val="1851681679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No. de respostas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211119"/>
        <c:crosses val="autoZero"/>
        <c:crossBetween val="between"/>
        <c:majorUnit val="3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Geral'!$B$2</c:f>
              <c:strCache>
                <c:ptCount val="1"/>
                <c:pt idx="0">
                  <c:v>Carga horária semanal dedicada ao PPG Bionorte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Geral'!$A$3:$A$6</c:f>
              <c:strCache>
                <c:ptCount val="4"/>
                <c:pt idx="0">
                  <c:v>10 a 20 horas</c:v>
                </c:pt>
                <c:pt idx="1">
                  <c:v>20 a 30 horas</c:v>
                </c:pt>
                <c:pt idx="2">
                  <c:v>30 a 40 horas</c:v>
                </c:pt>
                <c:pt idx="3">
                  <c:v>Até 10 horas</c:v>
                </c:pt>
              </c:strCache>
            </c:strRef>
          </c:cat>
          <c:val>
            <c:numRef>
              <c:f>'Quadro Geral'!$B$3:$B$6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0-FA45-946B-4083796A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358239"/>
        <c:axId val="949241759"/>
      </c:barChart>
      <c:catAx>
        <c:axId val="94935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241759"/>
        <c:crosses val="autoZero"/>
        <c:auto val="1"/>
        <c:lblAlgn val="ctr"/>
        <c:lblOffset val="100"/>
        <c:noMultiLvlLbl val="0"/>
      </c:catAx>
      <c:valAx>
        <c:axId val="949241759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3582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Geral'!$DG$2</c:f>
              <c:strCache>
                <c:ptCount val="1"/>
                <c:pt idx="0">
                  <c:v>Você deseja receber o resultado final desta pesquisa por e-mail?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1-7346-ADA9-BC9493791A6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1-7346-ADA9-BC9493791A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Geral'!$DF$3:$DF$4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'Quadro Geral'!$DG$3:$DG$4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C1-7346-ADA9-BC9493791A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Geral'!$EI$27</c:f>
              <c:strCache>
                <c:ptCount val="1"/>
                <c:pt idx="0">
                  <c:v>No.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3-8C4C-87ED-45101536827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3-8C4C-87ED-45101536827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3-8C4C-87ED-451015368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Geral'!$EH$28:$EH$30</c:f>
              <c:strCache>
                <c:ptCount val="3"/>
                <c:pt idx="0">
                  <c:v>Não sei responder</c:v>
                </c:pt>
                <c:pt idx="1">
                  <c:v>Não</c:v>
                </c:pt>
                <c:pt idx="2">
                  <c:v>Sim</c:v>
                </c:pt>
              </c:strCache>
            </c:strRef>
          </c:cat>
          <c:val>
            <c:numRef>
              <c:f>'Quadro Geral'!$EI$28:$EI$30</c:f>
              <c:numCache>
                <c:formatCode>General</c:formatCode>
                <c:ptCount val="3"/>
                <c:pt idx="0">
                  <c:v>5</c:v>
                </c:pt>
                <c:pt idx="1">
                  <c:v>65</c:v>
                </c:pt>
                <c:pt idx="2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C3-8C4C-87ED-4510153682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Geral'!$AP$109</c:f>
              <c:strCache>
                <c:ptCount val="1"/>
                <c:pt idx="0">
                  <c:v>deseja receber o resultado final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8-5140-BE44-2CF8B341430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C8-5140-BE44-2CF8B3414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Geral'!$AO$110:$AO$111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'Quadro Geral'!$AP$110:$AP$111</c:f>
              <c:numCache>
                <c:formatCode>General</c:formatCode>
                <c:ptCount val="2"/>
                <c:pt idx="0">
                  <c:v>8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C8-5140-BE44-2CF8B3414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Geral'!$B$139</c:f>
              <c:strCache>
                <c:ptCount val="1"/>
                <c:pt idx="0">
                  <c:v>Contagem de Você deseja receber o resultado final desta pesquisa por e-mail?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F-524D-BA71-5490EFB1407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DF-524D-BA71-5490EFB140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Geral'!$A$140:$A$141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'Quadro Geral'!$B$140:$B$141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DF-524D-BA71-5490EFB1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Geral'!$BC$139</c:f>
              <c:strCache>
                <c:ptCount val="1"/>
                <c:pt idx="0">
                  <c:v>Contagem de Qual a sua carga horária semanal dedicada ao PPG Bionorte?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Geral'!$BB$140:$BB$142</c:f>
              <c:strCache>
                <c:ptCount val="3"/>
                <c:pt idx="0">
                  <c:v>Até 10 horas</c:v>
                </c:pt>
                <c:pt idx="1">
                  <c:v>20 a 30 horas</c:v>
                </c:pt>
                <c:pt idx="2">
                  <c:v>30 a 40 horas</c:v>
                </c:pt>
              </c:strCache>
            </c:strRef>
          </c:cat>
          <c:val>
            <c:numRef>
              <c:f>'Quadro Geral'!$BC$140:$BC$142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A-774C-84EE-008E221A0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554416"/>
        <c:axId val="430848416"/>
      </c:barChart>
      <c:catAx>
        <c:axId val="14655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48416"/>
        <c:crosses val="autoZero"/>
        <c:auto val="1"/>
        <c:lblAlgn val="ctr"/>
        <c:lblOffset val="100"/>
        <c:noMultiLvlLbl val="0"/>
      </c:catAx>
      <c:valAx>
        <c:axId val="43084841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5441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'Quadro Geral'!$BJ$139</c:f>
              <c:strCache>
                <c:ptCount val="1"/>
                <c:pt idx="0">
                  <c:v>Contagem de Qual seu vínculo de trabalho?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'Quadro Geral'!$BI$140:$BI$143</c:f>
              <c:strCache>
                <c:ptCount val="4"/>
                <c:pt idx="0">
                  <c:v>Bolsista</c:v>
                </c:pt>
                <c:pt idx="1">
                  <c:v>Cargo Comissionado / Não Concursado</c:v>
                </c:pt>
                <c:pt idx="2">
                  <c:v>Concursado CLT</c:v>
                </c:pt>
                <c:pt idx="3">
                  <c:v>Concursado Estatutário</c:v>
                </c:pt>
              </c:strCache>
            </c:strRef>
          </c:cat>
          <c:val>
            <c:numRef>
              <c:f>'Quadro Geral'!$BJ$140:$BJ$143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7-EE4E-BE47-11C8B2E16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290128"/>
        <c:axId val="19771376"/>
      </c:barChart>
      <c:catAx>
        <c:axId val="44129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1376"/>
        <c:crosses val="autoZero"/>
        <c:auto val="1"/>
        <c:lblAlgn val="ctr"/>
        <c:lblOffset val="100"/>
        <c:noMultiLvlLbl val="0"/>
      </c:catAx>
      <c:valAx>
        <c:axId val="1977137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290128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'Quadro Geral'!$CL$28</c:f>
              <c:strCache>
                <c:ptCount val="1"/>
                <c:pt idx="0">
                  <c:v>Qualidade da orientação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82-7D4F-B68A-5FF44E9A98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82-7D4F-B68A-5FF44E9A98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82-7D4F-B68A-5FF44E9A98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82-7D4F-B68A-5FF44E9A98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Geral'!$CK$29:$CK$32</c:f>
              <c:strCache>
                <c:ptCount val="4"/>
                <c:pt idx="0">
                  <c:v>Insatisfatório</c:v>
                </c:pt>
                <c:pt idx="1">
                  <c:v>Parcialmente insatisfatório</c:v>
                </c:pt>
                <c:pt idx="2">
                  <c:v>Parcialmente satisfatório</c:v>
                </c:pt>
                <c:pt idx="3">
                  <c:v>Satisfatório</c:v>
                </c:pt>
              </c:strCache>
            </c:strRef>
          </c:cat>
          <c:val>
            <c:numRef>
              <c:f>'Quadro Geral'!$CL$29:$CL$32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14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82-7D4F-B68A-5FF44E9A9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AE3A3-F689-D71B-5B29-AAE7A83E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C6C91-1DA6-1B31-EF2C-BBE0F59F5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3F8BB-096A-CF12-DB6E-8C1ABE39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4F7DA-A574-873A-DF67-42CD15AD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499375-1C94-FB8C-0A51-9459366C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5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044CA-FADD-7E0B-3995-F71BD84E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C3C0C7-1B09-C71E-47C7-85E254623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F04CF-B4FC-8B10-D1CE-C6B405B6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2B49CE-0F01-3E6F-300B-36E5F978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0BB616-C577-EF40-533E-DDE508B8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57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99F7E7-BE5C-A933-CB70-E09628F15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B25C45-59AC-B55F-4534-B5761388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9D3F4D-9203-A983-136C-D0384445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0C94A-EC1E-A049-DE22-A332D7CC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B5BAE-F078-9E1B-1D44-661E27A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84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3D362-D820-F056-FB4E-82B1F51C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57940F-EDA6-FB2D-B1AE-AF48D51E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A29BC-EA92-3703-DE17-0AEAADC5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4B302-AE7E-950E-2AC8-618ECB39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789698-4872-FAE8-0D82-87B46CA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5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6D7A4-53BB-9902-8098-90B07878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0E5D60-8AB5-CDF5-BE42-7E6515F4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58B013-D152-2340-97BF-5BAA80F2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EE546C-FA37-6A69-3503-CD18B44D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230CDB-AD20-9A16-9FBD-A2941DDA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13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E4B96-7983-997D-6412-9D04C864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F8D58-DF43-9C13-8905-0ACBD00E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3E3005-1EF5-5D26-1BAD-649F5148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83EFCF-E5EF-3121-358D-9AAEB6D1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E5635B-65CE-2E8B-859F-07A8F7D7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DB456-D3D0-EAB7-3713-850726B2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3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FAB92-874E-DD6D-B6A5-4C9334E7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7C916C-93E8-6094-24F0-9A4165A9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B68505-DC7A-EB08-A8C1-8CC02A48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6E28BF-3F7C-EB05-39A1-02B79D050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EBF83F-0201-2E1D-A345-659CF8C23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6DBF33-FB95-4C88-00BD-1ED30D1F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1E9F28-B653-C9BB-80E2-6336EB0D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94CE1D-AB8E-0CA5-F322-34B6DDDF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3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7B9D6-9684-C8F5-7D87-C2A4EE1C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423FA3-2776-EFE5-E1ED-4A0A4E6E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204EB8-C30A-2308-E167-79E2C555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F86780-C035-2FDD-8500-EE18C274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86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016F4C-955C-A4F0-5F14-82157D19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32E45C-378B-FB95-448E-11E15DF2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C3CA4B-76D3-FBE5-44C6-5A65EF9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6FD21-3582-15B6-F237-1ED4FB0F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BD53F7-2A8F-84B4-36E9-7F414D4F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D14F52-3B7A-3824-096F-6FE22FD7D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EE72D0-61A8-56E6-55B2-87534D7E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FC2ACA-34C7-CB66-E131-CE3D744C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7B25A5-CD67-14E0-C833-8413EE0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8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AEF60-B9FD-8E5D-4B4F-4B829173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6BE53E-DEC3-954C-9E00-875653E1B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A344B4-562A-5490-659B-FBD89C730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C62DE-D982-74A5-1BCF-24159F93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9EA258-8658-063A-23F7-C4CDA986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A7113-807C-EC3D-3FFB-527169DD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18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803765-AAA9-660E-9B8A-74E1155F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95A680-C19A-68F3-9043-38FF6BA9F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5C99C1-07AE-409B-682A-4833DCA8A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7CC8-C628-8148-86B5-301C8C7400D6}" type="datetimeFigureOut">
              <a:rPr lang="pt-BR" smtClean="0"/>
              <a:t>12/01/2025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CC9C1D-95F5-3DCD-3BA1-F92555A6D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287EF-1026-1335-A403-47CFF3713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90F3-B618-CD44-9563-FF8AA8A05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7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11" Type="http://schemas.openxmlformats.org/officeDocument/2006/relationships/chart" Target="../charts/chart50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41B78-ED5C-802E-19CE-E33025EA9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1389" y="2547257"/>
            <a:ext cx="5326743" cy="2387600"/>
          </a:xfrm>
        </p:spPr>
        <p:txBody>
          <a:bodyPr anchor="ctr" anchorCtr="0">
            <a:normAutofit/>
          </a:bodyPr>
          <a:lstStyle/>
          <a:p>
            <a:r>
              <a:rPr lang="pt-BR" sz="5400" b="1" dirty="0">
                <a:latin typeface="+mn-lt"/>
              </a:rPr>
              <a:t>Autoavaliação</a:t>
            </a:r>
            <a:br>
              <a:rPr lang="pt-BR" sz="5400" b="1" dirty="0">
                <a:latin typeface="+mn-lt"/>
              </a:rPr>
            </a:br>
            <a:r>
              <a:rPr lang="pt-BR" sz="5400" b="1" dirty="0">
                <a:latin typeface="+mn-lt"/>
              </a:rPr>
              <a:t>PPG </a:t>
            </a:r>
            <a:r>
              <a:rPr lang="pt-BR" sz="5400" b="1" dirty="0" err="1">
                <a:latin typeface="+mn-lt"/>
              </a:rPr>
              <a:t>Bionorte</a:t>
            </a:r>
            <a:endParaRPr lang="pt-BR" sz="54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BF69CF-B119-90F7-683E-7E2AF92E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1104" y="5109028"/>
            <a:ext cx="3367314" cy="947057"/>
          </a:xfrm>
        </p:spPr>
        <p:txBody>
          <a:bodyPr>
            <a:normAutofit/>
          </a:bodyPr>
          <a:lstStyle/>
          <a:p>
            <a:r>
              <a:rPr lang="pt-BR" sz="5400" dirty="0"/>
              <a:t>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FB49A6-A5B0-C187-CF7E-5AB90EA5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1451428"/>
            <a:ext cx="6522961" cy="489222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6E57F71-59CC-E0D5-9E89-ED40CC8C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86" y="417285"/>
            <a:ext cx="3405414" cy="22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1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587"/>
          </a:xfrm>
        </p:spPr>
        <p:txBody>
          <a:bodyPr/>
          <a:lstStyle/>
          <a:p>
            <a:r>
              <a:rPr lang="pt-BR" b="1" dirty="0">
                <a:latin typeface="+mn-lt"/>
              </a:rPr>
              <a:t>Sobre os Secretários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9B479D9-C052-A20C-0025-F7DC8EBBC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984480"/>
              </p:ext>
            </p:extLst>
          </p:nvPr>
        </p:nvGraphicFramePr>
        <p:xfrm>
          <a:off x="55954" y="1701186"/>
          <a:ext cx="5226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F3C63C5-2E63-2D4F-7EBB-FC4435C14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88304"/>
              </p:ext>
            </p:extLst>
          </p:nvPr>
        </p:nvGraphicFramePr>
        <p:xfrm>
          <a:off x="55953" y="4248892"/>
          <a:ext cx="52263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44BB4258-2F94-D0C2-3E94-A00267FB66D1}"/>
              </a:ext>
            </a:extLst>
          </p:cNvPr>
          <p:cNvSpPr txBox="1"/>
          <p:nvPr/>
        </p:nvSpPr>
        <p:spPr>
          <a:xfrm>
            <a:off x="420913" y="1302826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 Coordenador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63134B0-B2D5-F4E1-7870-67E239A66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534044"/>
              </p:ext>
            </p:extLst>
          </p:nvPr>
        </p:nvGraphicFramePr>
        <p:xfrm>
          <a:off x="6419838" y="212334"/>
          <a:ext cx="5408320" cy="336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FF83F8-893E-8DB9-4484-F1FB2987FD46}"/>
              </a:ext>
            </a:extLst>
          </p:cNvPr>
          <p:cNvSpPr txBox="1"/>
          <p:nvPr/>
        </p:nvSpPr>
        <p:spPr>
          <a:xfrm rot="16200000">
            <a:off x="4901879" y="1964075"/>
            <a:ext cx="269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alunos/egressos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EFB84B-3B51-04AF-9559-9E36960C6DA4}"/>
              </a:ext>
            </a:extLst>
          </p:cNvPr>
          <p:cNvSpPr txBox="1"/>
          <p:nvPr/>
        </p:nvSpPr>
        <p:spPr>
          <a:xfrm>
            <a:off x="3170941" y="1504712"/>
            <a:ext cx="23803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Secretário(a) mantém relacionamento cordial com a comunidade acadêmica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B759E6-5552-F4E5-93CD-C2896F3A0D56}"/>
              </a:ext>
            </a:extLst>
          </p:cNvPr>
          <p:cNvSpPr txBox="1"/>
          <p:nvPr/>
        </p:nvSpPr>
        <p:spPr>
          <a:xfrm>
            <a:off x="3128656" y="4265621"/>
            <a:ext cx="2691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Disposição para atender as demandas em tempo hábil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9DF7D6-59CA-FD7D-D93F-6501BDFD2091}"/>
              </a:ext>
            </a:extLst>
          </p:cNvPr>
          <p:cNvSpPr txBox="1"/>
          <p:nvPr/>
        </p:nvSpPr>
        <p:spPr>
          <a:xfrm>
            <a:off x="9123998" y="566168"/>
            <a:ext cx="2510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atuação da secretaria local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A2D033E-14A4-7BE0-E724-128E21989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05758"/>
              </p:ext>
            </p:extLst>
          </p:nvPr>
        </p:nvGraphicFramePr>
        <p:xfrm>
          <a:off x="6222300" y="4024169"/>
          <a:ext cx="3666957" cy="296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8B6903-D8F0-0C7C-82F6-661FF94B2816}"/>
              </a:ext>
            </a:extLst>
          </p:cNvPr>
          <p:cNvSpPr txBox="1"/>
          <p:nvPr/>
        </p:nvSpPr>
        <p:spPr>
          <a:xfrm>
            <a:off x="7451209" y="3942926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AutoVisão</a:t>
            </a:r>
            <a:endParaRPr lang="pt-BR" b="1" dirty="0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D5E3B38-88D3-397D-3F4B-454E3B39C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48760"/>
              </p:ext>
            </p:extLst>
          </p:nvPr>
        </p:nvGraphicFramePr>
        <p:xfrm>
          <a:off x="9021009" y="3942926"/>
          <a:ext cx="3228601" cy="293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EA4620B1-0FE0-4A5B-C245-A3A42C35435B}"/>
              </a:ext>
            </a:extLst>
          </p:cNvPr>
          <p:cNvSpPr txBox="1"/>
          <p:nvPr/>
        </p:nvSpPr>
        <p:spPr>
          <a:xfrm rot="16200000">
            <a:off x="5303138" y="4956403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Secretários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FDE861C-E727-1B45-E54B-39CE2CC5DA68}"/>
              </a:ext>
            </a:extLst>
          </p:cNvPr>
          <p:cNvSpPr txBox="1"/>
          <p:nvPr/>
        </p:nvSpPr>
        <p:spPr>
          <a:xfrm>
            <a:off x="9467141" y="3927850"/>
            <a:ext cx="2510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atuação da secretaria Geral</a:t>
            </a:r>
          </a:p>
        </p:txBody>
      </p:sp>
    </p:spTree>
    <p:extLst>
      <p:ext uri="{BB962C8B-B14F-4D97-AF65-F5344CB8AC3E}">
        <p14:creationId xmlns:p14="http://schemas.microsoft.com/office/powerpoint/2010/main" val="269688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Calendário – Percepção dos Coordenadores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DDE0389-F97B-7945-A553-6B40CFCEF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934363"/>
              </p:ext>
            </p:extLst>
          </p:nvPr>
        </p:nvGraphicFramePr>
        <p:xfrm>
          <a:off x="0" y="1310268"/>
          <a:ext cx="609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BCB8CED-E3D6-A187-2AC1-3EABBD080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21214"/>
              </p:ext>
            </p:extLst>
          </p:nvPr>
        </p:nvGraphicFramePr>
        <p:xfrm>
          <a:off x="272276" y="3989687"/>
          <a:ext cx="56350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2724603-F167-2F5B-6B25-4D1B153A5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235684"/>
              </p:ext>
            </p:extLst>
          </p:nvPr>
        </p:nvGraphicFramePr>
        <p:xfrm>
          <a:off x="6179635" y="39060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394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Sobre as reuniões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2936FD2-EC6B-6D1A-75DA-EEE0697B5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51926"/>
              </p:ext>
            </p:extLst>
          </p:nvPr>
        </p:nvGraphicFramePr>
        <p:xfrm>
          <a:off x="-105489" y="1346170"/>
          <a:ext cx="43756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C895DC7-0FEF-0A9E-2400-494D0FEE7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47889"/>
              </p:ext>
            </p:extLst>
          </p:nvPr>
        </p:nvGraphicFramePr>
        <p:xfrm>
          <a:off x="-246334" y="3993524"/>
          <a:ext cx="43756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61C3AB4-B85F-291D-83CC-9E36C2B15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197958"/>
              </p:ext>
            </p:extLst>
          </p:nvPr>
        </p:nvGraphicFramePr>
        <p:xfrm>
          <a:off x="4434545" y="966174"/>
          <a:ext cx="40480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B3EBD16-703A-A132-8B24-35A3C7318025}"/>
              </a:ext>
            </a:extLst>
          </p:cNvPr>
          <p:cNvSpPr txBox="1"/>
          <p:nvPr/>
        </p:nvSpPr>
        <p:spPr>
          <a:xfrm rot="16200000">
            <a:off x="-1049768" y="3582636"/>
            <a:ext cx="26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Coordenadores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F93BD0-DD14-E3E6-707F-DB3B94BD81E9}"/>
              </a:ext>
            </a:extLst>
          </p:cNvPr>
          <p:cNvSpPr txBox="1"/>
          <p:nvPr/>
        </p:nvSpPr>
        <p:spPr>
          <a:xfrm rot="16200000">
            <a:off x="3526935" y="2237788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Docentes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A736ED4-4407-499A-7B97-ACBE87478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204056"/>
              </p:ext>
            </p:extLst>
          </p:nvPr>
        </p:nvGraphicFramePr>
        <p:xfrm>
          <a:off x="9240826" y="319088"/>
          <a:ext cx="27330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DD181B-3657-C002-7012-F7E149AE08CE}"/>
              </a:ext>
            </a:extLst>
          </p:cNvPr>
          <p:cNvSpPr txBox="1"/>
          <p:nvPr/>
        </p:nvSpPr>
        <p:spPr>
          <a:xfrm>
            <a:off x="9768114" y="116993"/>
            <a:ext cx="2423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Houve</a:t>
            </a:r>
            <a:r>
              <a:rPr lang="en-US" dirty="0"/>
              <a:t> </a:t>
            </a:r>
            <a:r>
              <a:rPr lang="en-US" dirty="0" err="1"/>
              <a:t>representação</a:t>
            </a:r>
            <a:r>
              <a:rPr lang="en-US" dirty="0"/>
              <a:t> </a:t>
            </a:r>
            <a:r>
              <a:rPr lang="en-US" dirty="0" err="1"/>
              <a:t>discente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reuniões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CoE</a:t>
            </a:r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88A100-123B-257D-E75E-F4F43D42AADD}"/>
              </a:ext>
            </a:extLst>
          </p:cNvPr>
          <p:cNvSpPr txBox="1"/>
          <p:nvPr/>
        </p:nvSpPr>
        <p:spPr>
          <a:xfrm>
            <a:off x="10040403" y="2747940"/>
            <a:ext cx="218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Atuação da representação discente na </a:t>
            </a:r>
            <a:r>
              <a:rPr lang="pt-BR" dirty="0" err="1"/>
              <a:t>CoE</a:t>
            </a:r>
            <a:r>
              <a:rPr lang="pt-BR" dirty="0"/>
              <a:t>-PG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AC7F16-2362-C640-A940-AC6FC3FEAD88}"/>
              </a:ext>
            </a:extLst>
          </p:cNvPr>
          <p:cNvSpPr txBox="1"/>
          <p:nvPr/>
        </p:nvSpPr>
        <p:spPr>
          <a:xfrm rot="16200000">
            <a:off x="8100121" y="2648547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Discentes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3713FCF-A3AE-399F-93FB-FC225E694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33811"/>
              </p:ext>
            </p:extLst>
          </p:nvPr>
        </p:nvGraphicFramePr>
        <p:xfrm>
          <a:off x="4367403" y="3310316"/>
          <a:ext cx="2552678" cy="197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E89578-B22F-C7B8-4E92-B7824ACE8503}"/>
              </a:ext>
            </a:extLst>
          </p:cNvPr>
          <p:cNvSpPr txBox="1"/>
          <p:nvPr/>
        </p:nvSpPr>
        <p:spPr>
          <a:xfrm>
            <a:off x="6286460" y="3709350"/>
            <a:ext cx="206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Frequência das Reuniões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8414FB-8966-C4C6-98CB-8DA46B5DDE7C}"/>
              </a:ext>
            </a:extLst>
          </p:cNvPr>
          <p:cNvSpPr txBox="1"/>
          <p:nvPr/>
        </p:nvSpPr>
        <p:spPr>
          <a:xfrm rot="16200000">
            <a:off x="3616104" y="4990070"/>
            <a:ext cx="194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Técnicos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9A96320-1BD4-8415-A5DA-EA207F6C2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759314"/>
              </p:ext>
            </p:extLst>
          </p:nvPr>
        </p:nvGraphicFramePr>
        <p:xfrm>
          <a:off x="5321815" y="43938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D6056398-A484-84D1-791C-205D098FF9CC}"/>
              </a:ext>
            </a:extLst>
          </p:cNvPr>
          <p:cNvSpPr txBox="1"/>
          <p:nvPr/>
        </p:nvSpPr>
        <p:spPr>
          <a:xfrm>
            <a:off x="4043420" y="6523731"/>
            <a:ext cx="208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Participação nas Reuniões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73F3652C-E9FD-A967-9CF7-474396227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76561"/>
              </p:ext>
            </p:extLst>
          </p:nvPr>
        </p:nvGraphicFramePr>
        <p:xfrm>
          <a:off x="9130146" y="2864388"/>
          <a:ext cx="2886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861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6" y="99625"/>
            <a:ext cx="7130143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Sobre a capilaridade / capacidade local do PPG no polo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8810170" y="365125"/>
            <a:ext cx="338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Percepção dos coord./vice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2E6B3A4-E1A8-F0BB-56B2-84DD84E9F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36141"/>
              </p:ext>
            </p:extLst>
          </p:nvPr>
        </p:nvGraphicFramePr>
        <p:xfrm>
          <a:off x="0" y="1531144"/>
          <a:ext cx="53223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8BF944F-A7E8-3882-1865-1E098C35A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92216"/>
              </p:ext>
            </p:extLst>
          </p:nvPr>
        </p:nvGraphicFramePr>
        <p:xfrm>
          <a:off x="11804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462BFFF-40E3-744B-CD36-45FCB18B3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01216"/>
              </p:ext>
            </p:extLst>
          </p:nvPr>
        </p:nvGraphicFramePr>
        <p:xfrm>
          <a:off x="5515229" y="4114800"/>
          <a:ext cx="57028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AD7FD1-7CF2-AD76-B697-1216AA4E2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54689"/>
              </p:ext>
            </p:extLst>
          </p:nvPr>
        </p:nvGraphicFramePr>
        <p:xfrm>
          <a:off x="6864361" y="1531144"/>
          <a:ext cx="5178953" cy="280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D9E77D4-5001-4A05-5DF9-F17B672F2986}"/>
              </a:ext>
            </a:extLst>
          </p:cNvPr>
          <p:cNvSpPr txBox="1"/>
          <p:nvPr/>
        </p:nvSpPr>
        <p:spPr>
          <a:xfrm>
            <a:off x="2461747" y="1531144"/>
            <a:ext cx="3323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Acento na câmara de pesquisa e Pós-Graduação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53867D-76F7-FCAB-DF97-8E233CF7D669}"/>
              </a:ext>
            </a:extLst>
          </p:cNvPr>
          <p:cNvSpPr txBox="1"/>
          <p:nvPr/>
        </p:nvSpPr>
        <p:spPr>
          <a:xfrm>
            <a:off x="2632506" y="4484131"/>
            <a:ext cx="27863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Sumissões em Editais pela CoE</a:t>
            </a:r>
          </a:p>
        </p:txBody>
      </p:sp>
    </p:spTree>
    <p:extLst>
      <p:ext uri="{BB962C8B-B14F-4D97-AF65-F5344CB8AC3E}">
        <p14:creationId xmlns:p14="http://schemas.microsoft.com/office/powerpoint/2010/main" val="332785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4" y="-159998"/>
            <a:ext cx="10515600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Qualidade da Infraestrutura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C17C766-F80C-D550-9997-4182D39DB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400045"/>
              </p:ext>
            </p:extLst>
          </p:nvPr>
        </p:nvGraphicFramePr>
        <p:xfrm>
          <a:off x="-14744" y="722152"/>
          <a:ext cx="5317397" cy="254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BC85277-CAD9-1CCC-90A5-DC3B305D8B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74611"/>
              </p:ext>
            </p:extLst>
          </p:nvPr>
        </p:nvGraphicFramePr>
        <p:xfrm>
          <a:off x="435789" y="2790402"/>
          <a:ext cx="2538896" cy="238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C15C5DD-351A-5A5E-A89E-7AF5A9CE7D16}"/>
              </a:ext>
            </a:extLst>
          </p:cNvPr>
          <p:cNvSpPr txBox="1"/>
          <p:nvPr/>
        </p:nvSpPr>
        <p:spPr>
          <a:xfrm rot="16200000">
            <a:off x="-842147" y="3626109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 Coordenador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B08B702-6F76-F639-E850-8F6CAF86A4AC}"/>
              </a:ext>
            </a:extLst>
          </p:cNvPr>
          <p:cNvSpPr txBox="1"/>
          <p:nvPr/>
        </p:nvSpPr>
        <p:spPr>
          <a:xfrm>
            <a:off x="2822800" y="3215818"/>
            <a:ext cx="196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Infraestrutura de internet da secretaria</a:t>
            </a: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94F22A88-A36A-A9B2-CA33-47A25724A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647495"/>
              </p:ext>
            </p:extLst>
          </p:nvPr>
        </p:nvGraphicFramePr>
        <p:xfrm>
          <a:off x="128503" y="4655677"/>
          <a:ext cx="3131519" cy="247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id="{94F22A88-A36A-A9B2-CA33-47A25724A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87389"/>
              </p:ext>
            </p:extLst>
          </p:nvPr>
        </p:nvGraphicFramePr>
        <p:xfrm>
          <a:off x="6306944" y="939740"/>
          <a:ext cx="3185832" cy="27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CaixaDeTexto 53">
            <a:extLst>
              <a:ext uri="{FF2B5EF4-FFF2-40B4-BE49-F238E27FC236}">
                <a16:creationId xmlns:a16="http://schemas.microsoft.com/office/drawing/2014/main" id="{07A0EEE2-84D4-C8CC-2567-88B10ABA1B42}"/>
              </a:ext>
            </a:extLst>
          </p:cNvPr>
          <p:cNvSpPr txBox="1"/>
          <p:nvPr/>
        </p:nvSpPr>
        <p:spPr>
          <a:xfrm>
            <a:off x="2692952" y="5089350"/>
            <a:ext cx="2226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infraestrutura física e de internet oferecida aos docentes e discentes</a:t>
            </a: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669A4D38-BE66-5CFE-9A25-75995E204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76166"/>
              </p:ext>
            </p:extLst>
          </p:nvPr>
        </p:nvGraphicFramePr>
        <p:xfrm>
          <a:off x="5777392" y="38107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CaixaDeTexto 55">
            <a:extLst>
              <a:ext uri="{FF2B5EF4-FFF2-40B4-BE49-F238E27FC236}">
                <a16:creationId xmlns:a16="http://schemas.microsoft.com/office/drawing/2014/main" id="{C5B7E4F1-12FA-A6A4-1719-F7DD885F2D62}"/>
              </a:ext>
            </a:extLst>
          </p:cNvPr>
          <p:cNvSpPr txBox="1"/>
          <p:nvPr/>
        </p:nvSpPr>
        <p:spPr>
          <a:xfrm>
            <a:off x="8951075" y="1297601"/>
            <a:ext cx="2796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Qualidade na Infraestrutura física da secretaria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5E1EE98-AA95-F354-493E-0C5BDFB32387}"/>
              </a:ext>
            </a:extLst>
          </p:cNvPr>
          <p:cNvSpPr txBox="1"/>
          <p:nvPr/>
        </p:nvSpPr>
        <p:spPr>
          <a:xfrm>
            <a:off x="8423806" y="4466031"/>
            <a:ext cx="3675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Qualidade da internet da secretaria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904F8EC-D4F8-2E0F-6FB2-AEEF7CC61D6F}"/>
              </a:ext>
            </a:extLst>
          </p:cNvPr>
          <p:cNvSpPr txBox="1"/>
          <p:nvPr/>
        </p:nvSpPr>
        <p:spPr>
          <a:xfrm>
            <a:off x="2364913" y="783403"/>
            <a:ext cx="2538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Qualidade na Infraestrutura física da secretaria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320BBCC-B0D3-C295-9628-0DC41E8C4EC3}"/>
              </a:ext>
            </a:extLst>
          </p:cNvPr>
          <p:cNvSpPr txBox="1"/>
          <p:nvPr/>
        </p:nvSpPr>
        <p:spPr>
          <a:xfrm rot="16200000">
            <a:off x="5407035" y="3554372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 Técnico</a:t>
            </a:r>
          </a:p>
        </p:txBody>
      </p:sp>
    </p:spTree>
    <p:extLst>
      <p:ext uri="{BB962C8B-B14F-4D97-AF65-F5344CB8AC3E}">
        <p14:creationId xmlns:p14="http://schemas.microsoft.com/office/powerpoint/2010/main" val="274402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4" y="-159998"/>
            <a:ext cx="10515600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Qualidade da Infraestrutura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2905434-11B6-B274-79AB-9705B2D45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78970"/>
              </p:ext>
            </p:extLst>
          </p:nvPr>
        </p:nvGraphicFramePr>
        <p:xfrm>
          <a:off x="5926219" y="681492"/>
          <a:ext cx="2182414" cy="206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19F10F-4D36-0C52-16F2-86AB63606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63078"/>
              </p:ext>
            </p:extLst>
          </p:nvPr>
        </p:nvGraphicFramePr>
        <p:xfrm>
          <a:off x="8424429" y="4831307"/>
          <a:ext cx="2898296" cy="20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F3BBB85-2BC2-0ADE-CCD7-FA9BE39D6758}"/>
              </a:ext>
            </a:extLst>
          </p:cNvPr>
          <p:cNvSpPr txBox="1"/>
          <p:nvPr/>
        </p:nvSpPr>
        <p:spPr>
          <a:xfrm rot="16200000">
            <a:off x="5032383" y="3239348"/>
            <a:ext cx="18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 Discente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324CDA8-E49B-DB8A-4A48-9AE2B354A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657622"/>
              </p:ext>
            </p:extLst>
          </p:nvPr>
        </p:nvGraphicFramePr>
        <p:xfrm>
          <a:off x="213826" y="823343"/>
          <a:ext cx="4157781" cy="229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96E7F1-AC3D-C8E1-0699-E2D76F901A89}"/>
              </a:ext>
            </a:extLst>
          </p:cNvPr>
          <p:cNvSpPr txBox="1"/>
          <p:nvPr/>
        </p:nvSpPr>
        <p:spPr>
          <a:xfrm rot="16200000">
            <a:off x="-728623" y="3220616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Visão dos Docentes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95626BB-74D6-6C2E-2D27-1D3DEC85C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51578"/>
              </p:ext>
            </p:extLst>
          </p:nvPr>
        </p:nvGraphicFramePr>
        <p:xfrm>
          <a:off x="298248" y="2661282"/>
          <a:ext cx="2500825" cy="238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7AE9BE7-9157-97BD-63C1-BFA98D86B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441202"/>
              </p:ext>
            </p:extLst>
          </p:nvPr>
        </p:nvGraphicFramePr>
        <p:xfrm>
          <a:off x="3176375" y="2936112"/>
          <a:ext cx="2303040" cy="210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7F3A789-B63D-AF9D-2500-446ADB7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116920"/>
              </p:ext>
            </p:extLst>
          </p:nvPr>
        </p:nvGraphicFramePr>
        <p:xfrm>
          <a:off x="5987169" y="4707490"/>
          <a:ext cx="2288910" cy="215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184ED4-9540-B781-F1E7-6470A2FDFD29}"/>
              </a:ext>
            </a:extLst>
          </p:cNvPr>
          <p:cNvSpPr txBox="1"/>
          <p:nvPr/>
        </p:nvSpPr>
        <p:spPr>
          <a:xfrm>
            <a:off x="10584023" y="4633723"/>
            <a:ext cx="1529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Apoio ao </a:t>
            </a:r>
            <a:r>
              <a:rPr lang="pt-BR" b="1" dirty="0" err="1"/>
              <a:t>desenvol</a:t>
            </a:r>
            <a:r>
              <a:rPr lang="pt-BR" b="1" dirty="0"/>
              <a:t>. da tese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287BAD-6360-842B-EBFC-81A9D5614176}"/>
              </a:ext>
            </a:extLst>
          </p:cNvPr>
          <p:cNvSpPr txBox="1"/>
          <p:nvPr/>
        </p:nvSpPr>
        <p:spPr>
          <a:xfrm>
            <a:off x="7033770" y="793932"/>
            <a:ext cx="1447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Qualidade da internet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1DFE17-A4E0-ADEC-2D4F-6275F4C39836}"/>
              </a:ext>
            </a:extLst>
          </p:cNvPr>
          <p:cNvSpPr txBox="1"/>
          <p:nvPr/>
        </p:nvSpPr>
        <p:spPr>
          <a:xfrm>
            <a:off x="7795188" y="4831307"/>
            <a:ext cx="1191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Apoio Financeiro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2E5730-D23B-4EE2-F422-602E9D0AE2DA}"/>
              </a:ext>
            </a:extLst>
          </p:cNvPr>
          <p:cNvSpPr txBox="1"/>
          <p:nvPr/>
        </p:nvSpPr>
        <p:spPr>
          <a:xfrm>
            <a:off x="1781102" y="760138"/>
            <a:ext cx="1661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Espaço Físico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478BF8-AFE6-0EED-D843-E405B7F2A0DC}"/>
              </a:ext>
            </a:extLst>
          </p:cNvPr>
          <p:cNvSpPr txBox="1"/>
          <p:nvPr/>
        </p:nvSpPr>
        <p:spPr>
          <a:xfrm>
            <a:off x="2016847" y="2983250"/>
            <a:ext cx="1657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Divulgação Científica do</a:t>
            </a:r>
            <a:r>
              <a:rPr lang="pt-BR" b="1" baseline="0" dirty="0"/>
              <a:t> PPG</a:t>
            </a:r>
            <a:endParaRPr lang="pt-BR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A754A2-533E-26CA-EAC5-9D35888BAAF8}"/>
              </a:ext>
            </a:extLst>
          </p:cNvPr>
          <p:cNvSpPr txBox="1"/>
          <p:nvPr/>
        </p:nvSpPr>
        <p:spPr>
          <a:xfrm>
            <a:off x="4282465" y="4384618"/>
            <a:ext cx="1453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acesso a periódicos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AD0E6ADE-7E13-9926-9261-55FC4123B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52474"/>
              </p:ext>
            </p:extLst>
          </p:nvPr>
        </p:nvGraphicFramePr>
        <p:xfrm>
          <a:off x="8649512" y="542112"/>
          <a:ext cx="2051963" cy="206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0C336F0D-A853-5103-69B7-B506DC6A904F}"/>
              </a:ext>
            </a:extLst>
          </p:cNvPr>
          <p:cNvSpPr txBox="1"/>
          <p:nvPr/>
        </p:nvSpPr>
        <p:spPr>
          <a:xfrm>
            <a:off x="10044368" y="381573"/>
            <a:ext cx="18716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Acesso a periódicos / plataformas de apoio a tese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49A53A6E-047B-5C70-9007-518E35462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919613"/>
              </p:ext>
            </p:extLst>
          </p:nvPr>
        </p:nvGraphicFramePr>
        <p:xfrm>
          <a:off x="8764741" y="2495331"/>
          <a:ext cx="2144424" cy="20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FBEBE2DE-DC2E-3DA5-6340-8F4E3DC99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39224"/>
              </p:ext>
            </p:extLst>
          </p:nvPr>
        </p:nvGraphicFramePr>
        <p:xfrm>
          <a:off x="5911791" y="2607451"/>
          <a:ext cx="2540949" cy="22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B2DFD24D-DC88-A2FD-BAA7-D83CCBA8F714}"/>
              </a:ext>
            </a:extLst>
          </p:cNvPr>
          <p:cNvSpPr txBox="1"/>
          <p:nvPr/>
        </p:nvSpPr>
        <p:spPr>
          <a:xfrm>
            <a:off x="8039748" y="2564475"/>
            <a:ext cx="119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Qualidade das disciplinas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9A366D1-8A89-0DE6-946E-B12C1391F0F6}"/>
              </a:ext>
            </a:extLst>
          </p:cNvPr>
          <p:cNvSpPr txBox="1"/>
          <p:nvPr/>
        </p:nvSpPr>
        <p:spPr>
          <a:xfrm>
            <a:off x="10618418" y="2522782"/>
            <a:ext cx="1494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Estímulo a produção</a:t>
            </a: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4AF7E9D-2D70-136B-89C7-B596AFAA0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836526"/>
              </p:ext>
            </p:extLst>
          </p:nvPr>
        </p:nvGraphicFramePr>
        <p:xfrm>
          <a:off x="341118" y="4707490"/>
          <a:ext cx="3696221" cy="236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" name="CaixaDeTexto 38">
            <a:extLst>
              <a:ext uri="{FF2B5EF4-FFF2-40B4-BE49-F238E27FC236}">
                <a16:creationId xmlns:a16="http://schemas.microsoft.com/office/drawing/2014/main" id="{4D010160-7632-7E63-7DE1-6B1E431BA1F2}"/>
              </a:ext>
            </a:extLst>
          </p:cNvPr>
          <p:cNvSpPr txBox="1"/>
          <p:nvPr/>
        </p:nvSpPr>
        <p:spPr>
          <a:xfrm>
            <a:off x="1920145" y="4948478"/>
            <a:ext cx="2627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Estímulo institucional para publicações com alunos</a:t>
            </a:r>
          </a:p>
        </p:txBody>
      </p:sp>
    </p:spTree>
    <p:extLst>
      <p:ext uri="{BB962C8B-B14F-4D97-AF65-F5344CB8AC3E}">
        <p14:creationId xmlns:p14="http://schemas.microsoft.com/office/powerpoint/2010/main" val="308826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Alunos e Egressos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7431314" y="736581"/>
            <a:ext cx="4136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Sobre as disciplinas ofertadas no PPG </a:t>
            </a:r>
            <a:r>
              <a:rPr lang="pt-BR" sz="2800" b="1" dirty="0" err="1"/>
              <a:t>Bionorte</a:t>
            </a:r>
            <a:endParaRPr lang="pt-BR" sz="2800" b="1" dirty="0"/>
          </a:p>
        </p:txBody>
      </p:sp>
      <p:cxnSp>
        <p:nvCxnSpPr>
          <p:cNvPr id="12" name="Conector Angulado 11">
            <a:extLst>
              <a:ext uri="{FF2B5EF4-FFF2-40B4-BE49-F238E27FC236}">
                <a16:creationId xmlns:a16="http://schemas.microsoft.com/office/drawing/2014/main" id="{AD188C84-8376-B237-37C0-9DDA1AA8D14F}"/>
              </a:ext>
            </a:extLst>
          </p:cNvPr>
          <p:cNvCxnSpPr>
            <a:cxnSpLocks/>
            <a:stCxn id="11" idx="3"/>
            <a:endCxn id="9" idx="3"/>
          </p:cNvCxnSpPr>
          <p:nvPr/>
        </p:nvCxnSpPr>
        <p:spPr>
          <a:xfrm flipH="1" flipV="1">
            <a:off x="9499600" y="2380343"/>
            <a:ext cx="2278743" cy="2382476"/>
          </a:xfrm>
          <a:prstGeom prst="bentConnector3">
            <a:avLst>
              <a:gd name="adj1" fmla="val -100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26750AF-E447-32E5-9E29-1DCADC36DC7B}"/>
              </a:ext>
            </a:extLst>
          </p:cNvPr>
          <p:cNvGraphicFramePr>
            <a:graphicFrameLocks/>
          </p:cNvGraphicFramePr>
          <p:nvPr/>
        </p:nvGraphicFramePr>
        <p:xfrm>
          <a:off x="838200" y="1897743"/>
          <a:ext cx="6056086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1AE8155-3A64-F6E3-D04E-6914A109B276}"/>
              </a:ext>
            </a:extLst>
          </p:cNvPr>
          <p:cNvSpPr txBox="1"/>
          <p:nvPr/>
        </p:nvSpPr>
        <p:spPr>
          <a:xfrm>
            <a:off x="4796971" y="2195677"/>
            <a:ext cx="470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Sobre a quantidade de disciplinas obrigatórias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DA0E7CD-FD6A-7E1F-1E6B-6C4A782F5485}"/>
              </a:ext>
            </a:extLst>
          </p:cNvPr>
          <p:cNvGraphicFramePr>
            <a:graphicFrameLocks noGrp="1"/>
          </p:cNvGraphicFramePr>
          <p:nvPr/>
        </p:nvGraphicFramePr>
        <p:xfrm>
          <a:off x="7220856" y="2855914"/>
          <a:ext cx="4557487" cy="3813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059">
                  <a:extLst>
                    <a:ext uri="{9D8B030D-6E8A-4147-A177-3AD203B41FA5}">
                      <a16:colId xmlns:a16="http://schemas.microsoft.com/office/drawing/2014/main" val="986014460"/>
                    </a:ext>
                  </a:extLst>
                </a:gridCol>
                <a:gridCol w="2467429">
                  <a:extLst>
                    <a:ext uri="{9D8B030D-6E8A-4147-A177-3AD203B41FA5}">
                      <a16:colId xmlns:a16="http://schemas.microsoft.com/office/drawing/2014/main" val="4169076166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755405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O que fazer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Disciplinas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No. de respostas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639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Manter</a:t>
                      </a:r>
                      <a:endParaRPr lang="pt-BR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Seminários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553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Conservação e Biotecnologia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9806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Prospecção, Conservação e Uso de Recursos Genéticos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1817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Passar a ser</a:t>
                      </a:r>
                      <a:endParaRPr lang="pt-BR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Delineamento experimental e ESTATISTICA EXPERIMENTAL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342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Biodiversidade Amazônica,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703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Bionegócios e Estágio Supervisionado.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55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Bionformática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0964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Redação científica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871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Mais disciplinas em Biodiversidade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330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-17807"/>
            <a:ext cx="11353800" cy="1325563"/>
          </a:xfrm>
        </p:spPr>
        <p:txBody>
          <a:bodyPr/>
          <a:lstStyle/>
          <a:p>
            <a:r>
              <a:rPr lang="pt-BR" sz="4400" b="1" dirty="0"/>
              <a:t>Sobre as disciplinas ofertadas no PPG </a:t>
            </a:r>
            <a:r>
              <a:rPr lang="pt-BR" sz="4400" b="1" dirty="0" err="1"/>
              <a:t>Bionorte</a:t>
            </a:r>
            <a:endParaRPr lang="pt-BR" sz="4400" b="1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6D4C402-192C-53A2-35B4-D0EAA57E2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46321"/>
              </p:ext>
            </p:extLst>
          </p:nvPr>
        </p:nvGraphicFramePr>
        <p:xfrm>
          <a:off x="250370" y="929432"/>
          <a:ext cx="11353798" cy="313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C29B82-57E4-888A-BD50-F7EA3EBB8B56}"/>
              </a:ext>
            </a:extLst>
          </p:cNvPr>
          <p:cNvSpPr txBox="1"/>
          <p:nvPr/>
        </p:nvSpPr>
        <p:spPr>
          <a:xfrm>
            <a:off x="9333343" y="2070328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Visão geral Discente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F8D0AD-1A9B-F96C-FDD6-64DDA9D96E78}"/>
              </a:ext>
            </a:extLst>
          </p:cNvPr>
          <p:cNvSpPr txBox="1"/>
          <p:nvPr/>
        </p:nvSpPr>
        <p:spPr>
          <a:xfrm>
            <a:off x="9333343" y="5559237"/>
            <a:ext cx="20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Visão geral Docente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EFECA61-8F63-EAB1-80BA-302B3CE2C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49576"/>
              </p:ext>
            </p:extLst>
          </p:nvPr>
        </p:nvGraphicFramePr>
        <p:xfrm>
          <a:off x="250368" y="3944257"/>
          <a:ext cx="1135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15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5"/>
            <a:ext cx="10990943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Diretório de Grupo de Pesquisa - CNPq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8BA38A-B54E-0B81-B7DB-57394C7D4D0E}"/>
              </a:ext>
            </a:extLst>
          </p:cNvPr>
          <p:cNvGraphicFramePr>
            <a:graphicFrameLocks/>
          </p:cNvGraphicFramePr>
          <p:nvPr/>
        </p:nvGraphicFramePr>
        <p:xfrm>
          <a:off x="6809478" y="2057399"/>
          <a:ext cx="4047208" cy="348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9E19162-D9A8-251A-23D7-C80012AFD90B}"/>
              </a:ext>
            </a:extLst>
          </p:cNvPr>
          <p:cNvGraphicFramePr>
            <a:graphicFrameLocks/>
          </p:cNvGraphicFramePr>
          <p:nvPr/>
        </p:nvGraphicFramePr>
        <p:xfrm>
          <a:off x="495763" y="2057400"/>
          <a:ext cx="5048693" cy="3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F22BCCC-14B8-0054-B503-593208ADE7C4}"/>
              </a:ext>
            </a:extLst>
          </p:cNvPr>
          <p:cNvSpPr txBox="1"/>
          <p:nvPr/>
        </p:nvSpPr>
        <p:spPr>
          <a:xfrm rot="16200000">
            <a:off x="-288423" y="3167390"/>
            <a:ext cx="156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Docentes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609AE1-A28A-F1FA-68F2-83BBE632BCC4}"/>
              </a:ext>
            </a:extLst>
          </p:cNvPr>
          <p:cNvSpPr txBox="1"/>
          <p:nvPr/>
        </p:nvSpPr>
        <p:spPr>
          <a:xfrm rot="16200000">
            <a:off x="5629744" y="3167390"/>
            <a:ext cx="160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Discentes</a:t>
            </a:r>
          </a:p>
        </p:txBody>
      </p:sp>
    </p:spTree>
    <p:extLst>
      <p:ext uri="{BB962C8B-B14F-4D97-AF65-F5344CB8AC3E}">
        <p14:creationId xmlns:p14="http://schemas.microsoft.com/office/powerpoint/2010/main" val="23260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DA1A4-F76C-8AA6-81D3-562A5B42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0750"/>
          </a:xfrm>
        </p:spPr>
        <p:txBody>
          <a:bodyPr/>
          <a:lstStyle/>
          <a:p>
            <a:r>
              <a:rPr lang="pt-BR" b="1" dirty="0">
                <a:latin typeface="+mn-lt"/>
              </a:rPr>
              <a:t>Comunicação com a comunidade </a:t>
            </a:r>
            <a:r>
              <a:rPr lang="pt-BR" b="1" dirty="0" err="1">
                <a:latin typeface="+mn-lt"/>
              </a:rPr>
              <a:t>Bionorte</a:t>
            </a:r>
            <a:endParaRPr lang="pt-BR" b="1" dirty="0">
              <a:latin typeface="+mn-l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B1313F5-FADC-6F46-E4CB-466681A4C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81187"/>
              </p:ext>
            </p:extLst>
          </p:nvPr>
        </p:nvGraphicFramePr>
        <p:xfrm>
          <a:off x="452146" y="3817922"/>
          <a:ext cx="4572000" cy="314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83D2DF4-3B18-2B5A-D753-C7F749898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2630"/>
              </p:ext>
            </p:extLst>
          </p:nvPr>
        </p:nvGraphicFramePr>
        <p:xfrm>
          <a:off x="1093628" y="1349829"/>
          <a:ext cx="5002371" cy="29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C4CBE8E-7915-FD07-04BE-48E782F65589}"/>
              </a:ext>
            </a:extLst>
          </p:cNvPr>
          <p:cNvSpPr txBox="1"/>
          <p:nvPr/>
        </p:nvSpPr>
        <p:spPr>
          <a:xfrm rot="16200000">
            <a:off x="-1695774" y="4058415"/>
            <a:ext cx="466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Grau de satisfação do fluxo de informações sobre as decisões do colegiado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AF8DC6B-94CA-A187-B49F-4D2F04473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58002"/>
              </p:ext>
            </p:extLst>
          </p:nvPr>
        </p:nvGraphicFramePr>
        <p:xfrm>
          <a:off x="7138307" y="2166053"/>
          <a:ext cx="3770993" cy="29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1ABDD70-4FED-4CFD-A83A-5562E298BBD3}"/>
              </a:ext>
            </a:extLst>
          </p:cNvPr>
          <p:cNvSpPr txBox="1"/>
          <p:nvPr/>
        </p:nvSpPr>
        <p:spPr>
          <a:xfrm rot="16200000">
            <a:off x="6004054" y="3246744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Atenção às demandas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1B8F75-57DB-B063-65F8-B096C1E73247}"/>
              </a:ext>
            </a:extLst>
          </p:cNvPr>
          <p:cNvSpPr txBox="1"/>
          <p:nvPr/>
        </p:nvSpPr>
        <p:spPr>
          <a:xfrm>
            <a:off x="3301288" y="1394632"/>
            <a:ext cx="2148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do Discente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CEEE2B-2B7D-2A46-3DFB-C44DABC97623}"/>
              </a:ext>
            </a:extLst>
          </p:cNvPr>
          <p:cNvSpPr txBox="1"/>
          <p:nvPr/>
        </p:nvSpPr>
        <p:spPr>
          <a:xfrm>
            <a:off x="3608361" y="4562780"/>
            <a:ext cx="2162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do Docente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27F69C-2DF3-9912-B038-7DFD0E81F842}"/>
              </a:ext>
            </a:extLst>
          </p:cNvPr>
          <p:cNvSpPr txBox="1"/>
          <p:nvPr/>
        </p:nvSpPr>
        <p:spPr>
          <a:xfrm>
            <a:off x="9252468" y="2143267"/>
            <a:ext cx="2162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do Docente</a:t>
            </a:r>
          </a:p>
        </p:txBody>
      </p:sp>
    </p:spTree>
    <p:extLst>
      <p:ext uri="{BB962C8B-B14F-4D97-AF65-F5344CB8AC3E}">
        <p14:creationId xmlns:p14="http://schemas.microsoft.com/office/powerpoint/2010/main" val="10798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469"/>
            <a:ext cx="10515600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Nível de Participação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CAED47-C36E-07C0-CDB4-86B88151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49" y="1229247"/>
            <a:ext cx="3987965" cy="29747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F38DEE-5AD2-7AF0-1E2A-6C0A26D1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" y="1229247"/>
            <a:ext cx="3987965" cy="29747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0EA00CF-FC78-BC2D-F469-9E958A34E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695" y="1229247"/>
            <a:ext cx="3987965" cy="297476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AE429B-83AF-530D-6136-991A3C979EFA}"/>
              </a:ext>
            </a:extLst>
          </p:cNvPr>
          <p:cNvSpPr txBox="1"/>
          <p:nvPr/>
        </p:nvSpPr>
        <p:spPr>
          <a:xfrm>
            <a:off x="7943695" y="6488668"/>
            <a:ext cx="2567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Acrescentando a Coordenação Geral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A74B1A32-0283-FB17-5C15-5F51A59C8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71970"/>
              </p:ext>
            </p:extLst>
          </p:nvPr>
        </p:nvGraphicFramePr>
        <p:xfrm>
          <a:off x="2461119" y="4352403"/>
          <a:ext cx="53975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5397500" imgH="2552700" progId="Word.Document.12">
                  <p:embed/>
                </p:oleObj>
              </mc:Choice>
              <mc:Fallback>
                <p:oleObj name="Documento" r:id="rId5" imgW="5397500" imgH="255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1119" y="4352403"/>
                        <a:ext cx="53975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41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Comunicação com a comunidade </a:t>
            </a:r>
            <a:r>
              <a:rPr lang="pt-BR" b="1" dirty="0" err="1">
                <a:latin typeface="+mn-lt"/>
              </a:rPr>
              <a:t>Bionorte</a:t>
            </a:r>
            <a:endParaRPr lang="pt-BR" b="1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8374742" y="2400404"/>
            <a:ext cx="3558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Percepção dos coordenadores/</a:t>
            </a:r>
            <a:r>
              <a:rPr lang="pt-BR" sz="2800" b="1" dirty="0" err="1"/>
              <a:t>vice-coord</a:t>
            </a:r>
            <a:r>
              <a:rPr lang="pt-BR" sz="2800" b="1" dirty="0"/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0BF7A82-FCC6-8D26-5953-666F99F3B649}"/>
              </a:ext>
            </a:extLst>
          </p:cNvPr>
          <p:cNvGraphicFramePr>
            <a:graphicFrameLocks/>
          </p:cNvGraphicFramePr>
          <p:nvPr/>
        </p:nvGraphicFramePr>
        <p:xfrm>
          <a:off x="598448" y="1561171"/>
          <a:ext cx="6716752" cy="479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65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OPINIÕES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9163491" y="696988"/>
            <a:ext cx="30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Coordenadores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B5808D-D1EE-205C-63DD-B64830244D49}"/>
              </a:ext>
            </a:extLst>
          </p:cNvPr>
          <p:cNvSpPr txBox="1"/>
          <p:nvPr/>
        </p:nvSpPr>
        <p:spPr>
          <a:xfrm>
            <a:off x="680423" y="2022551"/>
            <a:ext cx="1123580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Como você acha que podemos melhorar a gestão do PPG como um todo e a suas condições de trabalho?</a:t>
            </a:r>
          </a:p>
          <a:p>
            <a:endParaRPr lang="pt-BR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Conseguir secretários para as coordenações estaduais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Contratação de pessoal na área administrativa para apoio na executa a demanda dos docentes e discentes.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CONTRATAÇÃO DE PESSOAL NA ÁREA TÉCNICA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Criando um Protocolo de Gestão Básico que deverá ser seguido por todos os Polos. Sendo as Particularidades de cada Polo, absorvida por esse PROTOCOLO. (Independente do Regimento 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Dando mais celeridade a toda demanda básica (solicitações, assinaturas, etc...)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Maior integração dos docentes. Mais participação no curso.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Maior interação principalmente com os pesquisadores para desenvolver projetos em conjunto.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Maior participação dos docentes permanentes. Maiores cooperações entre professores.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dirty="0"/>
              <a:t>não tenho nada a acrescentar</a:t>
            </a:r>
          </a:p>
        </p:txBody>
      </p:sp>
    </p:spTree>
    <p:extLst>
      <p:ext uri="{BB962C8B-B14F-4D97-AF65-F5344CB8AC3E}">
        <p14:creationId xmlns:p14="http://schemas.microsoft.com/office/powerpoint/2010/main" val="8954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BD26E-B133-A0DC-2BCD-65D54AC2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OPINIÕES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45B85-CD56-6D19-F03B-D33F25E5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uma atenção na parte administrativa, tais como reunião, atualizações e envolver os polos;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Parar de manda a maioria dos documentos administrativos para homologação da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leva muito tempo para se ter resposta, tendo em vista a grande demanda.			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Reporto-me a questão de infraestrutura, pois o BIONORTE RONDÔNIA NA UNIR indispõe de uma linha telefônica para atender aos alunos, professores e público.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oportunidade, informo que não participo das reuniões de colegiado do BIONORTE. Deste modo, fico inviabilizada de fazer a avaliação pertinente ao item. No entanto, tive que registrar informação para prosseguir.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Descentralizar as homologações em processos administrativos,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só ter reunião com os docentes, até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quem tem a função operacional na maioria das vezes são os técnicos;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Parar de gastar recursos com reuniões presenciais, tendo em vista que há a videoconferência.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autonomia aos secretários, afinal quem vice o dia a dia dos discentes somos nós. Existe ainda muita burocracia na emissão de declarações e histórico, imagina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isso pode melhorar bastante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secretaria necessita de um notebook e uma impressora. e se possível imagina que os secretários, sobretudo os concursados, mereciam uma ajuda financeira do programa.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61EA97-8AFB-8206-C645-5E2972C35973}"/>
              </a:ext>
            </a:extLst>
          </p:cNvPr>
          <p:cNvSpPr txBox="1"/>
          <p:nvPr/>
        </p:nvSpPr>
        <p:spPr>
          <a:xfrm>
            <a:off x="10130971" y="638629"/>
            <a:ext cx="160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Técnicos</a:t>
            </a:r>
          </a:p>
        </p:txBody>
      </p:sp>
    </p:spTree>
    <p:extLst>
      <p:ext uri="{BB962C8B-B14F-4D97-AF65-F5344CB8AC3E}">
        <p14:creationId xmlns:p14="http://schemas.microsoft.com/office/powerpoint/2010/main" val="49906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OPINIÕES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6313714" y="365125"/>
            <a:ext cx="571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Comentários destacados sobre as disciplinas obrigatórias -  Alunos e egressos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3AA8CD-F1C2-A91F-C314-576734193B3F}"/>
              </a:ext>
            </a:extLst>
          </p:cNvPr>
          <p:cNvSpPr txBox="1"/>
          <p:nvPr/>
        </p:nvSpPr>
        <p:spPr>
          <a:xfrm>
            <a:off x="1382487" y="2062144"/>
            <a:ext cx="99713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BIONORTE poderia dispor para todos os acadêmicos do curso disciplinas que atendam igualitariamente as áreas de biodiversidade e biotecnologia. Pois enxergo que há maior carga horária de disciplinas voltadas para biotecnologia entre as obrigatórias e isto poderia ser revisto pelo Programa. No entanto, eu acredito que é mais importante estruturar uma grade que venha atender o perfil dos ingressos e também dos projetos que são anualmente selecionados, do que ofertar disciplinas obrigatórias fora de contextos.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/>
              <a:t>Bionegócios</a:t>
            </a:r>
            <a:r>
              <a:rPr lang="pt-BR" sz="2400" dirty="0"/>
              <a:t> não deveria ser obrigatória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Somente as disciplinas que são pertinente a  sua área de interesse (biotecnologia ou conservação) deveriam ser obrigatórias</a:t>
            </a:r>
          </a:p>
        </p:txBody>
      </p:sp>
    </p:spTree>
    <p:extLst>
      <p:ext uri="{BB962C8B-B14F-4D97-AF65-F5344CB8AC3E}">
        <p14:creationId xmlns:p14="http://schemas.microsoft.com/office/powerpoint/2010/main" val="28641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OPINIÕES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7431314" y="736581"/>
            <a:ext cx="4151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Comentários destacados -  Alunos e egressos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3AA8CD-F1C2-A91F-C314-576734193B3F}"/>
              </a:ext>
            </a:extLst>
          </p:cNvPr>
          <p:cNvSpPr txBox="1"/>
          <p:nvPr/>
        </p:nvSpPr>
        <p:spPr>
          <a:xfrm>
            <a:off x="1382487" y="2062144"/>
            <a:ext cx="9971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Disciplinas que preparassem o discente para o mercado, para aplicar o conhecimento na prática em outras instituições, institutos de pesquisa, indústria e outros órgãos, preparando o discente para além da academia, pois nem todos os egressos são absorvidos por ela.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Penso que as disciplinas do Programa deveriam ser ofertadas em conformidade com o perfil dos ingressos e/ou projetos anualmente selecionados por cada polo do BIONORTE. Com base nisto, acredito que é mais importante estruturar uma grade que permita a formação dos doutorandos de maneira mais direcionada do que ofertar disciplinas regularmente.</a:t>
            </a:r>
          </a:p>
        </p:txBody>
      </p:sp>
    </p:spTree>
    <p:extLst>
      <p:ext uri="{BB962C8B-B14F-4D97-AF65-F5344CB8AC3E}">
        <p14:creationId xmlns:p14="http://schemas.microsoft.com/office/powerpoint/2010/main" val="25986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Desejo receber o resultado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5787A8C-EE09-FEAF-6671-6C21E1FDD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04626"/>
              </p:ext>
            </p:extLst>
          </p:nvPr>
        </p:nvGraphicFramePr>
        <p:xfrm>
          <a:off x="-63233" y="1244487"/>
          <a:ext cx="4864387" cy="318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B93DEB3-D55E-382B-CA94-544426276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847529"/>
              </p:ext>
            </p:extLst>
          </p:nvPr>
        </p:nvGraphicFramePr>
        <p:xfrm>
          <a:off x="6461465" y="1097563"/>
          <a:ext cx="5226940" cy="318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86D3386-F579-D83C-F01D-467E3F1C86EA}"/>
              </a:ext>
            </a:extLst>
          </p:cNvPr>
          <p:cNvSpPr txBox="1"/>
          <p:nvPr/>
        </p:nvSpPr>
        <p:spPr>
          <a:xfrm rot="16200000">
            <a:off x="-736418" y="3048730"/>
            <a:ext cx="213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Coordenadores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56197A5-359D-93FE-D7E4-2D9F0C0EB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791885"/>
              </p:ext>
            </p:extLst>
          </p:nvPr>
        </p:nvGraphicFramePr>
        <p:xfrm>
          <a:off x="271372" y="3976522"/>
          <a:ext cx="4170002" cy="31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BD50B90-F501-C85D-102D-2F30C126E979}"/>
              </a:ext>
            </a:extLst>
          </p:cNvPr>
          <p:cNvSpPr txBox="1"/>
          <p:nvPr/>
        </p:nvSpPr>
        <p:spPr>
          <a:xfrm rot="16200000">
            <a:off x="-298633" y="5604836"/>
            <a:ext cx="137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Docentes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3178B7-9E3E-A109-743F-35DB4A98DED7}"/>
              </a:ext>
            </a:extLst>
          </p:cNvPr>
          <p:cNvSpPr txBox="1"/>
          <p:nvPr/>
        </p:nvSpPr>
        <p:spPr>
          <a:xfrm rot="16200000">
            <a:off x="5623883" y="2788585"/>
            <a:ext cx="140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Discentes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BAA9827-338A-EFE1-957A-8CA98BD95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30903"/>
              </p:ext>
            </p:extLst>
          </p:nvPr>
        </p:nvGraphicFramePr>
        <p:xfrm>
          <a:off x="6241582" y="3843666"/>
          <a:ext cx="3976475" cy="310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BD5F87-CBF7-746D-9F22-FB3DD9536CD0}"/>
              </a:ext>
            </a:extLst>
          </p:cNvPr>
          <p:cNvSpPr txBox="1"/>
          <p:nvPr/>
        </p:nvSpPr>
        <p:spPr>
          <a:xfrm rot="16200000">
            <a:off x="5701917" y="5166058"/>
            <a:ext cx="124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Técnicos</a:t>
            </a:r>
          </a:p>
        </p:txBody>
      </p:sp>
    </p:spTree>
    <p:extLst>
      <p:ext uri="{BB962C8B-B14F-4D97-AF65-F5344CB8AC3E}">
        <p14:creationId xmlns:p14="http://schemas.microsoft.com/office/powerpoint/2010/main" val="300211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Áreas de atuação dos Docentes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888FEB-24EA-1722-9C40-AF01AF9D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24" y="1954851"/>
            <a:ext cx="6184900" cy="4191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FD644A-3F4E-08BC-021F-B1CE70C58137}"/>
              </a:ext>
            </a:extLst>
          </p:cNvPr>
          <p:cNvSpPr txBox="1"/>
          <p:nvPr/>
        </p:nvSpPr>
        <p:spPr>
          <a:xfrm>
            <a:off x="5596925" y="5934670"/>
            <a:ext cx="659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- Conhecimento da Biodiversidade, </a:t>
            </a:r>
          </a:p>
          <a:p>
            <a:r>
              <a:rPr lang="pt-BR" dirty="0" err="1"/>
              <a:t>B</a:t>
            </a:r>
            <a:r>
              <a:rPr lang="pt-BR" dirty="0"/>
              <a:t> - Conservação e Uso Sustentável da Biodiversidade, </a:t>
            </a:r>
          </a:p>
          <a:p>
            <a:r>
              <a:rPr lang="pt-BR" dirty="0"/>
              <a:t>C - Bioprospecção e Desenvolvimento de </a:t>
            </a:r>
            <a:r>
              <a:rPr lang="pt-BR" dirty="0" err="1"/>
              <a:t>Bioprocessos</a:t>
            </a:r>
            <a:r>
              <a:rPr lang="pt-BR" dirty="0"/>
              <a:t> e </a:t>
            </a:r>
            <a:r>
              <a:rPr lang="pt-BR" dirty="0" err="1"/>
              <a:t>Bioprodutos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8274AF-6C22-9CAB-6621-7550D2D72D4E}"/>
              </a:ext>
            </a:extLst>
          </p:cNvPr>
          <p:cNvSpPr txBox="1"/>
          <p:nvPr/>
        </p:nvSpPr>
        <p:spPr>
          <a:xfrm>
            <a:off x="2888342" y="265611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A05235-9117-A007-384D-07D25D063B58}"/>
              </a:ext>
            </a:extLst>
          </p:cNvPr>
          <p:cNvSpPr txBox="1"/>
          <p:nvPr/>
        </p:nvSpPr>
        <p:spPr>
          <a:xfrm>
            <a:off x="6531429" y="346194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B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D33A14-3FAE-FDB4-4A5D-C0236D97C865}"/>
              </a:ext>
            </a:extLst>
          </p:cNvPr>
          <p:cNvSpPr txBox="1"/>
          <p:nvPr/>
        </p:nvSpPr>
        <p:spPr>
          <a:xfrm>
            <a:off x="4717142" y="530117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1E3555A-E19E-8775-E48F-E0708CEA5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882"/>
              </p:ext>
            </p:extLst>
          </p:nvPr>
        </p:nvGraphicFramePr>
        <p:xfrm>
          <a:off x="8142514" y="3794082"/>
          <a:ext cx="374091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743">
                  <a:extLst>
                    <a:ext uri="{9D8B030D-6E8A-4147-A177-3AD203B41FA5}">
                      <a16:colId xmlns:a16="http://schemas.microsoft.com/office/drawing/2014/main" val="2305554518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12175611"/>
                    </a:ext>
                  </a:extLst>
                </a:gridCol>
                <a:gridCol w="781602">
                  <a:extLst>
                    <a:ext uri="{9D8B030D-6E8A-4147-A177-3AD203B41FA5}">
                      <a16:colId xmlns:a16="http://schemas.microsoft.com/office/drawing/2014/main" val="1438742733"/>
                    </a:ext>
                  </a:extLst>
                </a:gridCol>
                <a:gridCol w="1014393">
                  <a:extLst>
                    <a:ext uri="{9D8B030D-6E8A-4147-A177-3AD203B41FA5}">
                      <a16:colId xmlns:a16="http://schemas.microsoft.com/office/drawing/2014/main" val="18994692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</a:rPr>
                        <a:t>A</a:t>
                      </a:r>
                      <a:endParaRPr lang="pt-BR" sz="2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err="1">
                          <a:effectLst/>
                        </a:rPr>
                        <a:t>B</a:t>
                      </a:r>
                      <a:endParaRPr lang="pt-BR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795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13</a:t>
                      </a:r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12</a:t>
                      </a:r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5</a:t>
                      </a:r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1609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</a:rPr>
                        <a:t>B</a:t>
                      </a:r>
                      <a:endParaRPr lang="pt-BR" sz="2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14</a:t>
                      </a:r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3</a:t>
                      </a:r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811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</a:rPr>
                        <a:t>C</a:t>
                      </a:r>
                      <a:endParaRPr lang="pt-BR" sz="2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29</a:t>
                      </a:r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687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Em todas</a:t>
                      </a:r>
                      <a:endParaRPr lang="pt-BR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</a:t>
                      </a:r>
                      <a:endParaRPr lang="pt-BR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22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1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Egressos – Onde trabalham?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7C5932-A1CF-DF39-8EC8-8ECAA7D00F5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52914"/>
          <a:ext cx="4532086" cy="25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3426">
                  <a:extLst>
                    <a:ext uri="{9D8B030D-6E8A-4147-A177-3AD203B41FA5}">
                      <a16:colId xmlns:a16="http://schemas.microsoft.com/office/drawing/2014/main" val="3761118862"/>
                    </a:ext>
                  </a:extLst>
                </a:gridCol>
                <a:gridCol w="1918660">
                  <a:extLst>
                    <a:ext uri="{9D8B030D-6E8A-4147-A177-3AD203B41FA5}">
                      <a16:colId xmlns:a16="http://schemas.microsoft.com/office/drawing/2014/main" val="961628110"/>
                    </a:ext>
                  </a:extLst>
                </a:gridCol>
              </a:tblGrid>
              <a:tr h="562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Rótulos de Linha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Soma de Quantidade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629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Não entendeu a pergunta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701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Não informado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3993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Pesquisa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059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Professor de IF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475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Professor Ensino Básico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598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Professor Universitário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95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 Geral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62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333631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127A56-51F4-56C3-1F3B-2C57A126B14F}"/>
              </a:ext>
            </a:extLst>
          </p:cNvPr>
          <p:cNvGraphicFramePr>
            <a:graphicFrameLocks/>
          </p:cNvGraphicFramePr>
          <p:nvPr/>
        </p:nvGraphicFramePr>
        <p:xfrm>
          <a:off x="6262915" y="1848077"/>
          <a:ext cx="5580742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44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902"/>
          </a:xfrm>
        </p:spPr>
        <p:txBody>
          <a:bodyPr/>
          <a:lstStyle/>
          <a:p>
            <a:r>
              <a:rPr lang="pt-BR" b="1" dirty="0">
                <a:latin typeface="+mn-lt"/>
              </a:rPr>
              <a:t>Dedicação ao PPG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CFD1816-F062-621D-5E90-B8A31F7E4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04326"/>
              </p:ext>
            </p:extLst>
          </p:nvPr>
        </p:nvGraphicFramePr>
        <p:xfrm>
          <a:off x="149552" y="4227165"/>
          <a:ext cx="4399684" cy="260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DD8A717-873C-A6F4-57F3-4D72E9153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555331"/>
              </p:ext>
            </p:extLst>
          </p:nvPr>
        </p:nvGraphicFramePr>
        <p:xfrm>
          <a:off x="7901492" y="-80392"/>
          <a:ext cx="30667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DA1F5CF-65AB-C941-3D84-2EA84C998386}"/>
              </a:ext>
            </a:extLst>
          </p:cNvPr>
          <p:cNvSpPr txBox="1"/>
          <p:nvPr/>
        </p:nvSpPr>
        <p:spPr>
          <a:xfrm rot="16200000">
            <a:off x="-815177" y="5037434"/>
            <a:ext cx="241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Visão do Docente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EC39A9-186F-633C-0218-88B5B4C27499}"/>
              </a:ext>
            </a:extLst>
          </p:cNvPr>
          <p:cNvSpPr txBox="1"/>
          <p:nvPr/>
        </p:nvSpPr>
        <p:spPr>
          <a:xfrm rot="16200000">
            <a:off x="7382035" y="3493778"/>
            <a:ext cx="2449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Visão do Discente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8E7ECF7-33C8-5D6D-979D-6DDEA7D32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22913"/>
              </p:ext>
            </p:extLst>
          </p:nvPr>
        </p:nvGraphicFramePr>
        <p:xfrm>
          <a:off x="8554635" y="2250823"/>
          <a:ext cx="3224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417F79D-113E-A575-B3FA-166A56129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125712"/>
              </p:ext>
            </p:extLst>
          </p:nvPr>
        </p:nvGraphicFramePr>
        <p:xfrm>
          <a:off x="7591907" y="4442857"/>
          <a:ext cx="34781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186560D-CF63-7F61-836A-EA017FD5E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273"/>
              </p:ext>
            </p:extLst>
          </p:nvPr>
        </p:nvGraphicFramePr>
        <p:xfrm>
          <a:off x="496401" y="1329992"/>
          <a:ext cx="3974000" cy="232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04A4E7-5FD3-46F1-181E-0A89615B0537}"/>
              </a:ext>
            </a:extLst>
          </p:cNvPr>
          <p:cNvSpPr txBox="1"/>
          <p:nvPr/>
        </p:nvSpPr>
        <p:spPr>
          <a:xfrm rot="16200000">
            <a:off x="-735614" y="226905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Visão do </a:t>
            </a:r>
            <a:r>
              <a:rPr lang="pt-BR" sz="2400" b="1" dirty="0" err="1"/>
              <a:t>Cood</a:t>
            </a:r>
            <a:r>
              <a:rPr lang="pt-BR" sz="2400" b="1" dirty="0"/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95A253-855C-080E-67CE-6ADF3BA918EA}"/>
              </a:ext>
            </a:extLst>
          </p:cNvPr>
          <p:cNvSpPr txBox="1"/>
          <p:nvPr/>
        </p:nvSpPr>
        <p:spPr>
          <a:xfrm>
            <a:off x="10287043" y="4894515"/>
            <a:ext cx="1875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Qualidade de seu trabalho de tese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C9FE15-64F0-D127-A2C1-1386637DB2E5}"/>
              </a:ext>
            </a:extLst>
          </p:cNvPr>
          <p:cNvSpPr txBox="1"/>
          <p:nvPr/>
        </p:nvSpPr>
        <p:spPr>
          <a:xfrm>
            <a:off x="10410295" y="2373117"/>
            <a:ext cx="1752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Produção científica discente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7F09CF-752A-B78D-A073-D52638F7D6BC}"/>
              </a:ext>
            </a:extLst>
          </p:cNvPr>
          <p:cNvSpPr txBox="1"/>
          <p:nvPr/>
        </p:nvSpPr>
        <p:spPr>
          <a:xfrm>
            <a:off x="10653749" y="316157"/>
            <a:ext cx="1400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Participação nas disciplinas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F4D412-CE3F-7428-DAFE-46DAAABDFE5C}"/>
              </a:ext>
            </a:extLst>
          </p:cNvPr>
          <p:cNvSpPr txBox="1"/>
          <p:nvPr/>
        </p:nvSpPr>
        <p:spPr>
          <a:xfrm>
            <a:off x="1766075" y="4135080"/>
            <a:ext cx="2289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Nível de participação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56AA751E-647A-1B27-C329-94AA2CB4D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13233"/>
              </p:ext>
            </p:extLst>
          </p:nvPr>
        </p:nvGraphicFramePr>
        <p:xfrm>
          <a:off x="4950523" y="1458686"/>
          <a:ext cx="3525915" cy="183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6EDD68-99B0-0B20-FF18-9F658752B645}"/>
              </a:ext>
            </a:extLst>
          </p:cNvPr>
          <p:cNvSpPr txBox="1"/>
          <p:nvPr/>
        </p:nvSpPr>
        <p:spPr>
          <a:xfrm rot="16200000">
            <a:off x="3619019" y="3493777"/>
            <a:ext cx="229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Visão do Técnico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F05080EE-92F7-16D0-D335-6001A2D7A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34985"/>
              </p:ext>
            </p:extLst>
          </p:nvPr>
        </p:nvGraphicFramePr>
        <p:xfrm>
          <a:off x="5093200" y="4156545"/>
          <a:ext cx="3057837" cy="183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1531F7A8-E1EC-9905-553F-906CE3E978AC}"/>
              </a:ext>
            </a:extLst>
          </p:cNvPr>
          <p:cNvSpPr txBox="1"/>
          <p:nvPr/>
        </p:nvSpPr>
        <p:spPr>
          <a:xfrm>
            <a:off x="5921829" y="388982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Vínculo</a:t>
            </a:r>
          </a:p>
        </p:txBody>
      </p:sp>
    </p:spTree>
    <p:extLst>
      <p:ext uri="{BB962C8B-B14F-4D97-AF65-F5344CB8AC3E}">
        <p14:creationId xmlns:p14="http://schemas.microsoft.com/office/powerpoint/2010/main" val="6631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36861"/>
            <a:ext cx="10515600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Visão da qualidade da orientação e Produção - Alunos e Egressos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DA5F2DA-C115-B956-0660-973FA2E84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11263"/>
              </p:ext>
            </p:extLst>
          </p:nvPr>
        </p:nvGraphicFramePr>
        <p:xfrm>
          <a:off x="174859" y="1322653"/>
          <a:ext cx="5339221" cy="327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480DBDA-9CCA-2D23-B786-98DC4F754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456308"/>
              </p:ext>
            </p:extLst>
          </p:nvPr>
        </p:nvGraphicFramePr>
        <p:xfrm>
          <a:off x="2844469" y="3429000"/>
          <a:ext cx="4718283" cy="3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25039C4-8E41-E8CB-8548-62B12E887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21919"/>
              </p:ext>
            </p:extLst>
          </p:nvPr>
        </p:nvGraphicFramePr>
        <p:xfrm>
          <a:off x="7946961" y="871869"/>
          <a:ext cx="4291790" cy="5895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933">
                  <a:extLst>
                    <a:ext uri="{9D8B030D-6E8A-4147-A177-3AD203B41FA5}">
                      <a16:colId xmlns:a16="http://schemas.microsoft.com/office/drawing/2014/main" val="3494875214"/>
                    </a:ext>
                  </a:extLst>
                </a:gridCol>
                <a:gridCol w="874857">
                  <a:extLst>
                    <a:ext uri="{9D8B030D-6E8A-4147-A177-3AD203B41FA5}">
                      <a16:colId xmlns:a16="http://schemas.microsoft.com/office/drawing/2014/main" val="796325049"/>
                    </a:ext>
                  </a:extLst>
                </a:gridCol>
              </a:tblGrid>
              <a:tr h="11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Países / </a:t>
                      </a:r>
                      <a:r>
                        <a:rPr lang="pt-BR" sz="1400" b="1" u="none" strike="noStrike" dirty="0" err="1">
                          <a:effectLst/>
                        </a:rPr>
                        <a:t>ICTs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Interações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062432478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África do 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612514923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The South African </a:t>
                      </a:r>
                      <a:r>
                        <a:rPr lang="pt-BR" sz="1400" u="none" strike="noStrike" dirty="0" err="1">
                          <a:effectLst/>
                        </a:rPr>
                        <a:t>Institute</a:t>
                      </a:r>
                      <a:r>
                        <a:rPr lang="pt-BR" sz="1400" u="none" strike="noStrike" dirty="0">
                          <a:effectLst/>
                        </a:rPr>
                        <a:t> for </a:t>
                      </a:r>
                      <a:r>
                        <a:rPr lang="pt-BR" sz="1400" u="none" strike="noStrike" dirty="0" err="1">
                          <a:effectLst/>
                        </a:rPr>
                        <a:t>Aquatic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Biodiversity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175632295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Alemanha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182130267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Bundeswehr</a:t>
                      </a:r>
                      <a:r>
                        <a:rPr lang="pt-BR" sz="1400" u="none" strike="noStrike" dirty="0">
                          <a:effectLst/>
                        </a:rPr>
                        <a:t> Hospital Hamburg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038079679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University</a:t>
                      </a:r>
                      <a:r>
                        <a:rPr lang="pt-BR" sz="1400" u="none" strike="noStrike" dirty="0">
                          <a:effectLst/>
                        </a:rPr>
                        <a:t> Medicine Rostock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1112089130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Bélgica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1125105211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Ghent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University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769705575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Université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Catholique</a:t>
                      </a:r>
                      <a:r>
                        <a:rPr lang="pt-BR" sz="1400" u="none" strike="noStrike" dirty="0">
                          <a:effectLst/>
                        </a:rPr>
                        <a:t> de </a:t>
                      </a:r>
                      <a:r>
                        <a:rPr lang="pt-BR" sz="1400" u="none" strike="noStrike" dirty="0" err="1">
                          <a:effectLst/>
                        </a:rPr>
                        <a:t>Louvain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623533202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Escócia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963981835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Universidade De Edimburgo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360223328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Estados Unidos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646569423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California </a:t>
                      </a:r>
                      <a:r>
                        <a:rPr lang="pt-BR" sz="1400" u="none" strike="noStrike" dirty="0" err="1">
                          <a:effectLst/>
                        </a:rPr>
                        <a:t>State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Collection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of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Arthropods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142799414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New York </a:t>
                      </a:r>
                      <a:r>
                        <a:rPr lang="pt-BR" sz="1400" u="none" strike="noStrike" dirty="0" err="1">
                          <a:effectLst/>
                        </a:rPr>
                        <a:t>Botanical</a:t>
                      </a:r>
                      <a:r>
                        <a:rPr lang="pt-BR" sz="1400" u="none" strike="noStrike" dirty="0">
                          <a:effectLst/>
                        </a:rPr>
                        <a:t> Garden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235279469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University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of</a:t>
                      </a:r>
                      <a:r>
                        <a:rPr lang="pt-BR" sz="1400" u="none" strike="noStrike" dirty="0">
                          <a:effectLst/>
                        </a:rPr>
                        <a:t> Illinois </a:t>
                      </a:r>
                      <a:r>
                        <a:rPr lang="pt-BR" sz="1400" u="none" strike="noStrike" dirty="0" err="1">
                          <a:effectLst/>
                        </a:rPr>
                        <a:t>at</a:t>
                      </a:r>
                      <a:r>
                        <a:rPr lang="pt-BR" sz="1400" u="none" strike="noStrike" dirty="0">
                          <a:effectLst/>
                        </a:rPr>
                        <a:t> Urbana-</a:t>
                      </a:r>
                      <a:r>
                        <a:rPr lang="pt-BR" sz="1400" u="none" strike="noStrike" dirty="0" err="1">
                          <a:effectLst/>
                        </a:rPr>
                        <a:t>Champaign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753064128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França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071691597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Centre </a:t>
                      </a:r>
                      <a:r>
                        <a:rPr lang="pt-BR" sz="1400" u="none" strike="noStrike" dirty="0" err="1">
                          <a:effectLst/>
                        </a:rPr>
                        <a:t>national</a:t>
                      </a:r>
                      <a:r>
                        <a:rPr lang="pt-BR" sz="1400" u="none" strike="noStrike" dirty="0">
                          <a:effectLst/>
                        </a:rPr>
                        <a:t> de </a:t>
                      </a:r>
                      <a:r>
                        <a:rPr lang="pt-BR" sz="1400" u="none" strike="noStrike" dirty="0" err="1">
                          <a:effectLst/>
                        </a:rPr>
                        <a:t>la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recherche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scientifique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832359470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Universidade de Rennes-2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786337141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Inglaterra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363544908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University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of</a:t>
                      </a:r>
                      <a:r>
                        <a:rPr lang="pt-BR" sz="1400" u="none" strike="noStrike" dirty="0">
                          <a:effectLst/>
                        </a:rPr>
                        <a:t> Leeds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1864598693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México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285930900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 err="1">
                          <a:effectLst/>
                        </a:rPr>
                        <a:t>Universidad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Veracruzana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92556950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effectLst/>
                        </a:rPr>
                        <a:t>Portugual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113497529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Universidade de Aveiro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916068332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400" u="none" strike="noStrike" dirty="0">
                          <a:effectLst/>
                        </a:rPr>
                        <a:t>Universidade de Lisboa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15617151"/>
                  </a:ext>
                </a:extLst>
              </a:tr>
              <a:tr h="11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304225014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616F70B-42AE-DA5C-640B-8C509E795B22}"/>
              </a:ext>
            </a:extLst>
          </p:cNvPr>
          <p:cNvGraphicFramePr>
            <a:graphicFrameLocks noGrp="1"/>
          </p:cNvGraphicFramePr>
          <p:nvPr/>
        </p:nvGraphicFramePr>
        <p:xfrm>
          <a:off x="411588" y="5408797"/>
          <a:ext cx="3180907" cy="81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2370">
                  <a:extLst>
                    <a:ext uri="{9D8B030D-6E8A-4147-A177-3AD203B41FA5}">
                      <a16:colId xmlns:a16="http://schemas.microsoft.com/office/drawing/2014/main" val="356735212"/>
                    </a:ext>
                  </a:extLst>
                </a:gridCol>
                <a:gridCol w="898537">
                  <a:extLst>
                    <a:ext uri="{9D8B030D-6E8A-4147-A177-3AD203B41FA5}">
                      <a16:colId xmlns:a16="http://schemas.microsoft.com/office/drawing/2014/main" val="3364214881"/>
                    </a:ext>
                  </a:extLst>
                </a:gridCol>
              </a:tblGrid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Interação com outras </a:t>
                      </a:r>
                      <a:r>
                        <a:rPr lang="pt-BR" sz="16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ICTs</a:t>
                      </a:r>
                      <a:endParaRPr lang="pt-BR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278935359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Não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114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62818043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Não Respondeu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4224194684"/>
                  </a:ext>
                </a:extLst>
              </a:tr>
              <a:tr h="103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Não soube informar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60" marR="5197" marT="5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29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b"/>
                </a:tc>
                <a:extLst>
                  <a:ext uri="{0D108BD9-81ED-4DB2-BD59-A6C34878D82A}">
                    <a16:rowId xmlns:a16="http://schemas.microsoft.com/office/drawing/2014/main" val="238850716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39E2705-3F8F-1F41-8D6B-977DC659F772}"/>
              </a:ext>
            </a:extLst>
          </p:cNvPr>
          <p:cNvSpPr txBox="1"/>
          <p:nvPr/>
        </p:nvSpPr>
        <p:spPr>
          <a:xfrm>
            <a:off x="5399315" y="3571597"/>
            <a:ext cx="1669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Sua</a:t>
            </a:r>
            <a:r>
              <a:rPr lang="en-US" b="1" dirty="0"/>
              <a:t> </a:t>
            </a:r>
            <a:r>
              <a:rPr lang="en-US" b="1" dirty="0" err="1"/>
              <a:t>produção</a:t>
            </a:r>
            <a:r>
              <a:rPr lang="en-US" b="1" dirty="0"/>
              <a:t> </a:t>
            </a:r>
            <a:r>
              <a:rPr lang="en-US" b="1" dirty="0" err="1"/>
              <a:t>científica</a:t>
            </a:r>
            <a:endParaRPr lang="en-US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B8C5FE-1C68-E58B-93F6-B26528B84F38}"/>
              </a:ext>
            </a:extLst>
          </p:cNvPr>
          <p:cNvSpPr txBox="1"/>
          <p:nvPr/>
        </p:nvSpPr>
        <p:spPr>
          <a:xfrm>
            <a:off x="3415837" y="1880089"/>
            <a:ext cx="2476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Qualidade</a:t>
            </a:r>
            <a:r>
              <a:rPr lang="en-US" b="1" dirty="0"/>
              <a:t> da </a:t>
            </a:r>
            <a:r>
              <a:rPr lang="en-US" b="1" dirty="0" err="1"/>
              <a:t>orientação</a:t>
            </a:r>
            <a:r>
              <a:rPr lang="en-US" b="1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6E8F65-D088-CB71-D032-37308AFC6D3C}"/>
              </a:ext>
            </a:extLst>
          </p:cNvPr>
          <p:cNvSpPr txBox="1"/>
          <p:nvPr/>
        </p:nvSpPr>
        <p:spPr>
          <a:xfrm>
            <a:off x="9137484" y="614976"/>
            <a:ext cx="256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Interação internacional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2D809E-8979-B88F-9153-8ECEB694A89B}"/>
              </a:ext>
            </a:extLst>
          </p:cNvPr>
          <p:cNvSpPr txBox="1"/>
          <p:nvPr/>
        </p:nvSpPr>
        <p:spPr>
          <a:xfrm>
            <a:off x="350202" y="505428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8679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DD848C19-0BD3-1245-45A9-5003F937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0"/>
          <a:stretch/>
        </p:blipFill>
        <p:spPr>
          <a:xfrm>
            <a:off x="110610" y="2384684"/>
            <a:ext cx="7712590" cy="37510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Integração – Discentes / Egressos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8254285" y="2062143"/>
            <a:ext cx="339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Integração nacional discente </a:t>
            </a:r>
          </a:p>
          <a:p>
            <a:pPr algn="ctr"/>
            <a:r>
              <a:rPr lang="pt-BR" sz="2000" b="1" dirty="0"/>
              <a:t>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AC89D56-2A70-97B0-3A8F-60BACCB25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7"/>
          <a:stretch/>
        </p:blipFill>
        <p:spPr>
          <a:xfrm>
            <a:off x="7409435" y="2770029"/>
            <a:ext cx="4782565" cy="343474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D3F9F0-E781-E6E0-0FB2-2E9202D38876}"/>
              </a:ext>
            </a:extLst>
          </p:cNvPr>
          <p:cNvSpPr txBox="1"/>
          <p:nvPr/>
        </p:nvSpPr>
        <p:spPr>
          <a:xfrm>
            <a:off x="9951876" y="5273986"/>
            <a:ext cx="21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Total: 215 integração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6111CB-4885-83E2-F438-1301C6A613B7}"/>
              </a:ext>
            </a:extLst>
          </p:cNvPr>
          <p:cNvSpPr txBox="1"/>
          <p:nvPr/>
        </p:nvSpPr>
        <p:spPr>
          <a:xfrm>
            <a:off x="548899" y="6204778"/>
            <a:ext cx="211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Total: 17 integrações</a:t>
            </a:r>
          </a:p>
        </p:txBody>
      </p:sp>
    </p:spTree>
    <p:extLst>
      <p:ext uri="{BB962C8B-B14F-4D97-AF65-F5344CB8AC3E}">
        <p14:creationId xmlns:p14="http://schemas.microsoft.com/office/powerpoint/2010/main" val="335091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BC809-B5E5-39D1-A331-348D623F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Qualidade do trabalho do Coordenador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29E46BB-AEA9-3642-C0B5-0C0365FF9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500251"/>
              </p:ext>
            </p:extLst>
          </p:nvPr>
        </p:nvGraphicFramePr>
        <p:xfrm>
          <a:off x="4535273" y="1242789"/>
          <a:ext cx="35673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AA8A4A5-6904-F592-6DE9-E0A1F864F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9095"/>
              </p:ext>
            </p:extLst>
          </p:nvPr>
        </p:nvGraphicFramePr>
        <p:xfrm>
          <a:off x="64351" y="1360714"/>
          <a:ext cx="46155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9D1E60A-84DC-6415-0ADA-B80438D23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563450"/>
              </p:ext>
            </p:extLst>
          </p:nvPr>
        </p:nvGraphicFramePr>
        <p:xfrm>
          <a:off x="-50714" y="4047524"/>
          <a:ext cx="31884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BC650BD-86DF-4974-6500-B681434D3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037273"/>
              </p:ext>
            </p:extLst>
          </p:nvPr>
        </p:nvGraphicFramePr>
        <p:xfrm>
          <a:off x="4535273" y="4085771"/>
          <a:ext cx="3567338" cy="289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0C619F-9223-F045-DEE9-34B8A7CB7191}"/>
              </a:ext>
            </a:extLst>
          </p:cNvPr>
          <p:cNvSpPr txBox="1"/>
          <p:nvPr/>
        </p:nvSpPr>
        <p:spPr>
          <a:xfrm>
            <a:off x="7010932" y="4290150"/>
            <a:ext cx="2525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dos docentes - disponibilidade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5695E2-D02D-D9CC-D776-D77021F309E5}"/>
              </a:ext>
            </a:extLst>
          </p:cNvPr>
          <p:cNvSpPr txBox="1"/>
          <p:nvPr/>
        </p:nvSpPr>
        <p:spPr>
          <a:xfrm>
            <a:off x="7094735" y="1438876"/>
            <a:ext cx="2220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Visão dos alunos/egressos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4C9816-425D-8E39-5E0D-F0B6267A8095}"/>
              </a:ext>
            </a:extLst>
          </p:cNvPr>
          <p:cNvSpPr txBox="1"/>
          <p:nvPr/>
        </p:nvSpPr>
        <p:spPr>
          <a:xfrm>
            <a:off x="2276559" y="4358547"/>
            <a:ext cx="2307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dos docentes - cordialidade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5BA324-262A-9570-EF24-1DFC2BFD21ED}"/>
              </a:ext>
            </a:extLst>
          </p:cNvPr>
          <p:cNvSpPr txBox="1"/>
          <p:nvPr/>
        </p:nvSpPr>
        <p:spPr>
          <a:xfrm>
            <a:off x="1933463" y="1438876"/>
            <a:ext cx="2514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Visão Geral do Coord.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3164E0-52BC-0F35-3A03-323EACA40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08591"/>
              </p:ext>
            </p:extLst>
          </p:nvPr>
        </p:nvGraphicFramePr>
        <p:xfrm>
          <a:off x="8458391" y="2091150"/>
          <a:ext cx="33398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1CDD0D08-D347-7AB1-AFB6-F870A59B2C6B}"/>
              </a:ext>
            </a:extLst>
          </p:cNvPr>
          <p:cNvSpPr txBox="1"/>
          <p:nvPr/>
        </p:nvSpPr>
        <p:spPr>
          <a:xfrm>
            <a:off x="10243457" y="2050575"/>
            <a:ext cx="2220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Visão dos Técnicos</a:t>
            </a:r>
          </a:p>
        </p:txBody>
      </p:sp>
    </p:spTree>
    <p:extLst>
      <p:ext uri="{BB962C8B-B14F-4D97-AF65-F5344CB8AC3E}">
        <p14:creationId xmlns:p14="http://schemas.microsoft.com/office/powerpoint/2010/main" val="131550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C1C4-E31F-090F-54CA-D12E2F4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Percepção dos coordenadores/</a:t>
            </a:r>
            <a:r>
              <a:rPr lang="pt-BR" b="1" dirty="0" err="1">
                <a:latin typeface="+mn-lt"/>
              </a:rPr>
              <a:t>vice-coord</a:t>
            </a:r>
            <a:r>
              <a:rPr lang="pt-BR" b="1" dirty="0">
                <a:latin typeface="+mn-lt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EC365-DFAC-B8EB-9003-BDB14E8E354C}"/>
              </a:ext>
            </a:extLst>
          </p:cNvPr>
          <p:cNvSpPr txBox="1"/>
          <p:nvPr/>
        </p:nvSpPr>
        <p:spPr>
          <a:xfrm>
            <a:off x="8831765" y="2951946"/>
            <a:ext cx="302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Sobre a relação de gestão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35B5022-8A89-1B21-CC77-42683D44F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27867"/>
              </p:ext>
            </p:extLst>
          </p:nvPr>
        </p:nvGraphicFramePr>
        <p:xfrm>
          <a:off x="331726" y="1690687"/>
          <a:ext cx="8065142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119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1325</Words>
  <Application>Microsoft Office PowerPoint</Application>
  <PresentationFormat>Widescreen</PresentationFormat>
  <Paragraphs>270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Documento</vt:lpstr>
      <vt:lpstr>Autoavaliação PPG Bionorte</vt:lpstr>
      <vt:lpstr>Nível de Participação</vt:lpstr>
      <vt:lpstr>Áreas de atuação dos Docentes</vt:lpstr>
      <vt:lpstr>Egressos – Onde trabalham?</vt:lpstr>
      <vt:lpstr>Dedicação ao PPG</vt:lpstr>
      <vt:lpstr>Visão da qualidade da orientação e Produção - Alunos e Egressos</vt:lpstr>
      <vt:lpstr>Integração – Discentes / Egressos</vt:lpstr>
      <vt:lpstr>Qualidade do trabalho do Coordenador</vt:lpstr>
      <vt:lpstr>Percepção dos coordenadores/vice-coord.</vt:lpstr>
      <vt:lpstr>Sobre os Secretários</vt:lpstr>
      <vt:lpstr>Calendário – Percepção dos Coordenadores</vt:lpstr>
      <vt:lpstr>Sobre as reuniões</vt:lpstr>
      <vt:lpstr>Sobre a capilaridade / capacidade local do PPG no polo</vt:lpstr>
      <vt:lpstr>Qualidade da Infraestrutura</vt:lpstr>
      <vt:lpstr>Qualidade da Infraestrutura</vt:lpstr>
      <vt:lpstr>Alunos e Egressos</vt:lpstr>
      <vt:lpstr>Sobre as disciplinas ofertadas no PPG Bionorte</vt:lpstr>
      <vt:lpstr>Diretório de Grupo de Pesquisa - CNPq</vt:lpstr>
      <vt:lpstr>Comunicação com a comunidade Bionorte</vt:lpstr>
      <vt:lpstr>Comunicação com a comunidade Bionorte</vt:lpstr>
      <vt:lpstr>OPINIÕES</vt:lpstr>
      <vt:lpstr>OPINIÕES</vt:lpstr>
      <vt:lpstr>OPINIÕES</vt:lpstr>
      <vt:lpstr>OPINIÕES</vt:lpstr>
      <vt:lpstr>Desejo receber o resultado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Auto-Avaliação do PPG Bionorte</dc:title>
  <dc:creator>Microsoft Office User</dc:creator>
  <cp:lastModifiedBy>sandro percario</cp:lastModifiedBy>
  <cp:revision>37</cp:revision>
  <dcterms:created xsi:type="dcterms:W3CDTF">2023-04-13T22:40:31Z</dcterms:created>
  <dcterms:modified xsi:type="dcterms:W3CDTF">2025-01-12T15:09:47Z</dcterms:modified>
</cp:coreProperties>
</file>